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9" r:id="rId3"/>
    <p:sldId id="260" r:id="rId4"/>
    <p:sldId id="261" r:id="rId5"/>
    <p:sldId id="262" r:id="rId6"/>
    <p:sldId id="264" r:id="rId7"/>
    <p:sldId id="267" r:id="rId8"/>
    <p:sldId id="270" r:id="rId9"/>
    <p:sldId id="271" r:id="rId10"/>
    <p:sldId id="269" r:id="rId11"/>
    <p:sldId id="272" r:id="rId12"/>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18" autoAdjust="0"/>
  </p:normalViewPr>
  <p:slideViewPr>
    <p:cSldViewPr>
      <p:cViewPr varScale="1">
        <p:scale>
          <a:sx n="73" d="100"/>
          <a:sy n="73" d="100"/>
        </p:scale>
        <p:origin x="-1068" y="-102"/>
      </p:cViewPr>
      <p:guideLst>
        <p:guide orient="horz" pos="3793"/>
        <p:guide pos="564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11A08883-6B94-4837-BB4F-7647040BAFE5}" type="datetimeFigureOut">
              <a:rPr lang="en-GB" smtClean="0"/>
              <a:t>28/07/2013</a:t>
            </a:fld>
            <a:endParaRPr lang="en-GB"/>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08422AA4-B962-4613-8E63-8A804360BEDC}" type="slidenum">
              <a:rPr lang="en-GB" smtClean="0"/>
              <a:t>‹Nr.›</a:t>
            </a:fld>
            <a:endParaRPr lang="en-GB"/>
          </a:p>
        </p:txBody>
      </p:sp>
    </p:spTree>
    <p:extLst>
      <p:ext uri="{BB962C8B-B14F-4D97-AF65-F5344CB8AC3E}">
        <p14:creationId xmlns:p14="http://schemas.microsoft.com/office/powerpoint/2010/main" val="2538914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p:spPr>
        <p:txBody>
          <a:bodyPr/>
          <a:lstStyle/>
          <a:p>
            <a:pPr eaLnBrk="1" hangingPunct="1"/>
            <a:r>
              <a:rPr lang="en-US" dirty="0" smtClean="0"/>
              <a:t>Dear State Secretary, dear Vice President, dear Colleagues,</a:t>
            </a:r>
          </a:p>
          <a:p>
            <a:pPr eaLnBrk="1" hangingPunct="1"/>
            <a:endParaRPr lang="en-US" dirty="0" smtClean="0"/>
          </a:p>
          <a:p>
            <a:pPr eaLnBrk="1" hangingPunct="1"/>
            <a:r>
              <a:rPr lang="en-US" dirty="0" smtClean="0"/>
              <a:t>It</a:t>
            </a:r>
            <a:r>
              <a:rPr lang="en-US" baseline="0" dirty="0" smtClean="0"/>
              <a:t> is my great pleasure to welcome you on behalf of the Local </a:t>
            </a:r>
            <a:r>
              <a:rPr lang="en-US" baseline="0" dirty="0" err="1" smtClean="0"/>
              <a:t>Organising</a:t>
            </a:r>
            <a:r>
              <a:rPr lang="en-US" baseline="0" dirty="0" smtClean="0"/>
              <a:t> Committee and the entire </a:t>
            </a:r>
            <a:r>
              <a:rPr lang="en-US" baseline="0" dirty="0" err="1" smtClean="0"/>
              <a:t>Organisation</a:t>
            </a:r>
            <a:r>
              <a:rPr lang="en-US" baseline="0" dirty="0" smtClean="0"/>
              <a:t> Team</a:t>
            </a:r>
          </a:p>
          <a:p>
            <a:pPr eaLnBrk="1" hangingPunct="1"/>
            <a:r>
              <a:rPr lang="en-US" baseline="0" dirty="0" smtClean="0"/>
              <a:t>to this year’s International Symposium on Lattice Field Theory, Lattice 2013.</a:t>
            </a:r>
            <a:endParaRPr lang="en-US" dirty="0" smtClean="0"/>
          </a:p>
          <a:p>
            <a:pPr eaLnBrk="1" hangingPunct="1"/>
            <a:endParaRPr lang="en-US" dirty="0" smtClean="0"/>
          </a:p>
          <a:p>
            <a:pPr eaLnBrk="1" hangingPunct="1"/>
            <a:r>
              <a:rPr lang="en-US" dirty="0" smtClean="0"/>
              <a:t>We are really pleased to see so</a:t>
            </a:r>
            <a:r>
              <a:rPr lang="en-US" baseline="0" dirty="0" smtClean="0"/>
              <a:t> many of you here in Mainz. In fact, we’ve had a record attendance this year. The impressive number of 510 participants shows that our field is really thriving. Some of you may have noticed the camera team, and I’m happy to say that the opening of the conference will be featured on the national news today at lunchtime.</a:t>
            </a:r>
          </a:p>
          <a:p>
            <a:pPr eaLnBrk="1" hangingPunct="1"/>
            <a:endParaRPr lang="en-US" baseline="0" dirty="0" smtClean="0"/>
          </a:p>
          <a:p>
            <a:pPr eaLnBrk="1" hangingPunct="1"/>
            <a:r>
              <a:rPr lang="en-US" baseline="0" dirty="0" smtClean="0"/>
              <a:t>The strong attendance figure, of course, resulted in something of a logistical challenge. The most difficult part was to accommodate all the parallel talks. You may have noticed that we will be running up to 7 sessions in parallel, which is perhaps the maximum number that is still manageable.</a:t>
            </a:r>
          </a:p>
          <a:p>
            <a:pPr eaLnBrk="1" hangingPunct="1"/>
            <a:endParaRPr lang="en-US" baseline="0" dirty="0" smtClean="0"/>
          </a:p>
          <a:p>
            <a:pPr eaLnBrk="1" hangingPunct="1"/>
            <a:r>
              <a:rPr lang="en-US" baseline="0" dirty="0" smtClean="0"/>
              <a:t>We are also pleased to welcome representatives from the Ministry for Science and Education and the University Management, and I’d now like to hand over to State Secretary Vera Reiss.</a:t>
            </a:r>
          </a:p>
          <a:p>
            <a:pPr eaLnBrk="1" hangingPunct="1"/>
            <a:endParaRPr lang="en-US" baseline="0" dirty="0" smtClean="0"/>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p:spPr>
        <p:txBody>
          <a:bodyPr/>
          <a:lstStyle/>
          <a:p>
            <a:pPr eaLnBrk="1" hangingPunct="1"/>
            <a:r>
              <a:rPr lang="en-US" dirty="0" smtClean="0"/>
              <a:t>Here</a:t>
            </a:r>
            <a:r>
              <a:rPr lang="en-US" baseline="0" dirty="0" smtClean="0"/>
              <a:t> is our conference logo again. Some people have actually tried to scan it with their mobile phones. In fact, it can be used for many different things, and something we came up with is this…</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p:spPr>
        <p:txBody>
          <a:bodyPr/>
          <a:lstStyle/>
          <a:p>
            <a:pPr eaLnBrk="1" hangingPunct="1"/>
            <a:r>
              <a:rPr lang="en-US" dirty="0" smtClean="0"/>
              <a:t>Despite all the good news about our field, there were also several</a:t>
            </a:r>
            <a:r>
              <a:rPr lang="en-US" baseline="0" dirty="0" smtClean="0"/>
              <a:t> sad events that our community was confronted with.</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p:spPr>
        <p:txBody>
          <a:bodyPr/>
          <a:lstStyle/>
          <a:p>
            <a:pPr eaLnBrk="1" hangingPunct="1"/>
            <a:r>
              <a:rPr lang="en-US" dirty="0" smtClean="0"/>
              <a:t>On the 15</a:t>
            </a:r>
            <a:r>
              <a:rPr lang="en-US" baseline="30000" dirty="0" smtClean="0"/>
              <a:t>th</a:t>
            </a:r>
            <a:r>
              <a:rPr lang="en-US" baseline="0" dirty="0" smtClean="0"/>
              <a:t> of </a:t>
            </a:r>
            <a:r>
              <a:rPr lang="en-US" dirty="0" smtClean="0"/>
              <a:t>June this year,</a:t>
            </a:r>
            <a:r>
              <a:rPr lang="en-US" baseline="0" dirty="0" smtClean="0"/>
              <a:t> Nobel Laureate Ken Wilson – the main founder of lattice field theory – sadly passed away. There can be no doubt that Ken Wilson was one of the most influential theoretical physicists of the 20</a:t>
            </a:r>
            <a:r>
              <a:rPr lang="en-US" baseline="30000" dirty="0" smtClean="0"/>
              <a:t>th</a:t>
            </a:r>
            <a:r>
              <a:rPr lang="en-US" baseline="0" dirty="0" smtClean="0"/>
              <a:t> century, whose ideas have led to breakthroughs in many different areas of field theory, particle and condensed matter physics. Without his insights and creativity, we would not be sitting here today.</a:t>
            </a:r>
          </a:p>
          <a:p>
            <a:pPr eaLnBrk="1" hangingPunct="1"/>
            <a:endParaRPr lang="en-US" baseline="0" dirty="0" smtClean="0"/>
          </a:p>
          <a:p>
            <a:pPr eaLnBrk="1" hangingPunct="1"/>
            <a:r>
              <a:rPr lang="en-US" baseline="0" dirty="0" smtClean="0"/>
              <a:t>A full scientific obituary will be given by Andreas </a:t>
            </a:r>
            <a:r>
              <a:rPr lang="en-US" baseline="0" dirty="0" err="1" smtClean="0"/>
              <a:t>Kronfeld</a:t>
            </a:r>
            <a:r>
              <a:rPr lang="en-US" baseline="0" dirty="0" smtClean="0"/>
              <a:t> in the Thursday plenary session, after which Andreas will also announce the winner of this year’s Kenneth G. Wilson Award.</a:t>
            </a:r>
          </a:p>
          <a:p>
            <a:pPr eaLnBrk="1" hangingPunct="1"/>
            <a:endParaRPr lang="en-US" baseline="0" dirty="0" smtClean="0"/>
          </a:p>
          <a:p>
            <a:pPr eaLnBrk="1" hangingPunct="1"/>
            <a:r>
              <a:rPr lang="en-US" baseline="0" dirty="0" smtClean="0"/>
              <a:t>Moreover, the proceedings of Lattice 2013 will be dedicated to Ken Wilson’s memory. </a:t>
            </a:r>
          </a:p>
          <a:p>
            <a:pPr eaLnBrk="1" hangingPunct="1"/>
            <a:r>
              <a:rPr lang="en-US" baseline="0" dirty="0" smtClean="0"/>
              <a:t> </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p:spPr>
        <p:txBody>
          <a:bodyPr/>
          <a:lstStyle/>
          <a:p>
            <a:pPr eaLnBrk="1" hangingPunct="1"/>
            <a:r>
              <a:rPr lang="en-US" dirty="0" smtClean="0"/>
              <a:t>Our community has been hit by yet another tragic event, namely the sudden and completely unexpected death of our colleague</a:t>
            </a:r>
            <a:r>
              <a:rPr lang="en-US" baseline="0" dirty="0" smtClean="0"/>
              <a:t> </a:t>
            </a:r>
            <a:r>
              <a:rPr lang="en-US" baseline="0" dirty="0" err="1" smtClean="0"/>
              <a:t>Misha</a:t>
            </a:r>
            <a:r>
              <a:rPr lang="en-US" baseline="0" dirty="0" smtClean="0"/>
              <a:t> </a:t>
            </a:r>
            <a:r>
              <a:rPr lang="en-US" baseline="0" dirty="0" err="1" smtClean="0"/>
              <a:t>Polikarpov</a:t>
            </a:r>
            <a:r>
              <a:rPr lang="en-US" baseline="0" dirty="0" smtClean="0"/>
              <a:t> on 18</a:t>
            </a:r>
            <a:r>
              <a:rPr lang="en-US" baseline="30000" dirty="0" smtClean="0"/>
              <a:t>th</a:t>
            </a:r>
            <a:r>
              <a:rPr lang="en-US" baseline="0" dirty="0" smtClean="0"/>
              <a:t> of July, i.e. less than two weeks ago.</a:t>
            </a:r>
          </a:p>
          <a:p>
            <a:pPr eaLnBrk="1" hangingPunct="1"/>
            <a:endParaRPr lang="en-US" baseline="0" dirty="0" smtClean="0"/>
          </a:p>
          <a:p>
            <a:pPr eaLnBrk="1" hangingPunct="1"/>
            <a:r>
              <a:rPr lang="en-US" baseline="0" dirty="0" err="1" smtClean="0"/>
              <a:t>Misha</a:t>
            </a:r>
            <a:r>
              <a:rPr lang="en-US" baseline="0" dirty="0" smtClean="0"/>
              <a:t> was instrumental in setting up the lattice group at ITEP Moscow, and he can be credited not only with many original ideas, but also with the discovery of many young talents in lattice field theory. He will be sorely missed.</a:t>
            </a:r>
          </a:p>
          <a:p>
            <a:pPr eaLnBrk="1" hangingPunct="1"/>
            <a:endParaRPr lang="en-US" baseline="0" dirty="0" smtClean="0"/>
          </a:p>
          <a:p>
            <a:pPr eaLnBrk="1" hangingPunct="1"/>
            <a:r>
              <a:rPr lang="en-US" baseline="0" dirty="0" err="1" smtClean="0"/>
              <a:t>Misha</a:t>
            </a:r>
            <a:r>
              <a:rPr lang="en-US" baseline="0" dirty="0" smtClean="0"/>
              <a:t> was due to give a talk in the parallel sessions this year. </a:t>
            </a:r>
            <a:r>
              <a:rPr lang="en-US" baseline="0" dirty="0" err="1" smtClean="0"/>
              <a:t>Vitaly</a:t>
            </a:r>
            <a:r>
              <a:rPr lang="en-US" baseline="0" dirty="0" smtClean="0"/>
              <a:t> </a:t>
            </a:r>
            <a:r>
              <a:rPr lang="en-US" baseline="0" dirty="0" err="1" smtClean="0"/>
              <a:t>Bornyakov</a:t>
            </a:r>
            <a:r>
              <a:rPr lang="en-US" baseline="0" dirty="0" smtClean="0"/>
              <a:t> and </a:t>
            </a:r>
            <a:r>
              <a:rPr lang="en-US" baseline="0" dirty="0" err="1" smtClean="0"/>
              <a:t>Pavel</a:t>
            </a:r>
            <a:r>
              <a:rPr lang="en-US" baseline="0" dirty="0" smtClean="0"/>
              <a:t> </a:t>
            </a:r>
            <a:r>
              <a:rPr lang="en-US" baseline="0" dirty="0" err="1" smtClean="0"/>
              <a:t>Buividovich</a:t>
            </a:r>
            <a:r>
              <a:rPr lang="en-US" baseline="0" dirty="0" smtClean="0"/>
              <a:t> will take his place to present an obituary to </a:t>
            </a:r>
            <a:r>
              <a:rPr lang="en-US" baseline="0" dirty="0" err="1" smtClean="0"/>
              <a:t>honour</a:t>
            </a:r>
            <a:r>
              <a:rPr lang="en-US" baseline="0" dirty="0" smtClean="0"/>
              <a:t> </a:t>
            </a:r>
            <a:r>
              <a:rPr lang="en-US" baseline="0" dirty="0" err="1" smtClean="0"/>
              <a:t>Misha’s</a:t>
            </a:r>
            <a:r>
              <a:rPr lang="en-US" baseline="0" dirty="0" smtClean="0"/>
              <a:t> life and achievements.</a:t>
            </a:r>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p:spPr>
        <p:txBody>
          <a:bodyPr/>
          <a:lstStyle/>
          <a:p>
            <a:pPr eaLnBrk="1" hangingPunct="1"/>
            <a:r>
              <a:rPr lang="en-US" dirty="0" smtClean="0"/>
              <a:t>I do not want to take too much</a:t>
            </a:r>
            <a:r>
              <a:rPr lang="en-US" baseline="0" dirty="0" smtClean="0"/>
              <a:t> of the precious time devoted to our scientific </a:t>
            </a:r>
            <a:r>
              <a:rPr lang="en-US" baseline="0" dirty="0" err="1" smtClean="0"/>
              <a:t>programme</a:t>
            </a:r>
            <a:r>
              <a:rPr lang="en-US" baseline="0" dirty="0" smtClean="0"/>
              <a:t>, but I would really like to thank our sponsors and supporters.</a:t>
            </a:r>
          </a:p>
          <a:p>
            <a:pPr eaLnBrk="1" hangingPunct="1"/>
            <a:endParaRPr lang="en-US" baseline="0" dirty="0" smtClean="0"/>
          </a:p>
          <a:p>
            <a:pPr eaLnBrk="1" hangingPunct="1"/>
            <a:r>
              <a:rPr lang="en-US" baseline="0" dirty="0" smtClean="0"/>
              <a:t>It was our aim to keep the conference fee at a relatively low level and to enable the younger members of our community to attend the conference during a time when financial crises have led to severe cuts in the science budgets of many countries. </a:t>
            </a:r>
          </a:p>
          <a:p>
            <a:pPr eaLnBrk="1" hangingPunct="1"/>
            <a:endParaRPr lang="en-US" baseline="0" dirty="0" smtClean="0"/>
          </a:p>
          <a:p>
            <a:pPr eaLnBrk="1" hangingPunct="1"/>
            <a:r>
              <a:rPr lang="en-US" baseline="0" dirty="0" smtClean="0"/>
              <a:t>This goal could only be achieved thanks to the generous financial support we received from our sponsors.</a:t>
            </a:r>
          </a:p>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p:spPr>
        <p:txBody>
          <a:bodyPr/>
          <a:lstStyle/>
          <a:p>
            <a:pPr eaLnBrk="1" hangingPunct="1"/>
            <a:r>
              <a:rPr lang="en-US" dirty="0" smtClean="0"/>
              <a:t>Let me end with some</a:t>
            </a:r>
            <a:r>
              <a:rPr lang="en-US" baseline="0" dirty="0" smtClean="0"/>
              <a:t> more practical information…</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1BA50D42-C9CD-4801-B293-61D1F53EC57E}" type="datetimeFigureOut">
              <a:rPr lang="de-DE" smtClean="0"/>
              <a:t>28.07.2013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BA50D42-C9CD-4801-B293-61D1F53EC57E}" type="datetimeFigureOut">
              <a:rPr lang="de-DE" smtClean="0"/>
              <a:t>28.07.2013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 durch Klicken hinzufügen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BA50D42-C9CD-4801-B293-61D1F53EC57E}" type="datetimeFigureOut">
              <a:rPr lang="de-DE" smtClean="0"/>
              <a:t>28.07.2013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BA50D42-C9CD-4801-B293-61D1F53EC57E}" type="datetimeFigureOut">
              <a:rPr lang="de-DE" smtClean="0"/>
              <a:t>28.07.2013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1BA50D42-C9CD-4801-B293-61D1F53EC57E}" type="datetimeFigureOut">
              <a:rPr lang="de-DE" smtClean="0"/>
              <a:t>28.07.2013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1BA50D42-C9CD-4801-B293-61D1F53EC57E}" type="datetimeFigureOut">
              <a:rPr lang="de-DE" smtClean="0"/>
              <a:t>28.07.2013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1BA50D42-C9CD-4801-B293-61D1F53EC57E}" type="datetimeFigureOut">
              <a:rPr lang="de-DE" smtClean="0"/>
              <a:t>28.07.2013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1BA50D42-C9CD-4801-B293-61D1F53EC57E}" type="datetimeFigureOut">
              <a:rPr lang="de-DE" smtClean="0"/>
              <a:t>28.07.2013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BA50D42-C9CD-4801-B293-61D1F53EC57E}" type="datetimeFigureOut">
              <a:rPr lang="de-DE" smtClean="0"/>
              <a:t>28.07.2013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1BA50D42-C9CD-4801-B293-61D1F53EC57E}" type="datetimeFigureOut">
              <a:rPr lang="de-DE" smtClean="0"/>
              <a:t>28.07.2013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1BA50D42-C9CD-4801-B293-61D1F53EC57E}" type="datetimeFigureOut">
              <a:rPr lang="de-DE" smtClean="0"/>
              <a:t>28.07.2013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C6AE60A-B69C-4790-82F7-3882EDF23186}"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A50D42-C9CD-4801-B293-61D1F53EC57E}" type="datetimeFigureOut">
              <a:rPr lang="de-DE" smtClean="0"/>
              <a:t>28.07.2013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AE60A-B69C-4790-82F7-3882EDF23186}"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0.xml"/><Relationship Id="rId7"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jpeg"/><Relationship Id="rId3" Type="http://schemas.openxmlformats.org/officeDocument/2006/relationships/notesSlide" Target="../notesSlides/notesSlide8.xml"/><Relationship Id="rId7" Type="http://schemas.openxmlformats.org/officeDocument/2006/relationships/image" Target="../media/image9.jpg"/><Relationship Id="rId12"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8.tiff"/><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17.jpe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custDataLst>
              <p:tags r:id="rId1"/>
            </p:custDataLst>
          </p:nvPr>
        </p:nvSpPr>
        <p:spPr>
          <a:xfrm>
            <a:off x="0" y="7112000"/>
            <a:ext cx="9144000" cy="646331"/>
          </a:xfrm>
          <a:prstGeom prst="rect">
            <a:avLst/>
          </a:prstGeom>
          <a:noFill/>
        </p:spPr>
        <p:txBody>
          <a:bodyPr vert="horz" rtlCol="0">
            <a:spAutoFit/>
          </a:bodyPr>
          <a:lstStyle/>
          <a:p>
            <a:r>
              <a:rPr lang="en-GB" smtClean="0">
                <a:solidFill>
                  <a:prstClr val="black"/>
                </a:solidFill>
              </a:rPr>
              <a:t>TexPoint fonts used in EMF. </a:t>
            </a:r>
          </a:p>
          <a:p>
            <a:r>
              <a:rPr lang="en-GB" smtClean="0">
                <a:solidFill>
                  <a:prstClr val="black"/>
                </a:solidFill>
              </a:rPr>
              <a:t>Read the TexPoint manual before you delete this box.: </a:t>
            </a:r>
            <a:r>
              <a:rPr lang="en-GB" smtClean="0">
                <a:solidFill>
                  <a:prstClr val="black"/>
                </a:solidFill>
                <a:latin typeface="CMEX10"/>
              </a:rPr>
              <a:t>A</a:t>
            </a:r>
            <a:r>
              <a:rPr lang="en-GB" smtClean="0">
                <a:solidFill>
                  <a:prstClr val="black"/>
                </a:solidFill>
                <a:latin typeface="CMSY7"/>
              </a:rPr>
              <a:t>A</a:t>
            </a:r>
            <a:r>
              <a:rPr lang="en-GB" smtClean="0">
                <a:solidFill>
                  <a:prstClr val="black"/>
                </a:solidFill>
                <a:latin typeface="CMR7"/>
              </a:rPr>
              <a:t>A</a:t>
            </a:r>
            <a:r>
              <a:rPr lang="en-GB" smtClean="0">
                <a:solidFill>
                  <a:prstClr val="black"/>
                </a:solidFill>
                <a:latin typeface="CMR10"/>
              </a:rPr>
              <a:t>A</a:t>
            </a:r>
            <a:r>
              <a:rPr lang="en-GB" smtClean="0">
                <a:solidFill>
                  <a:prstClr val="black"/>
                </a:solidFill>
                <a:latin typeface="CMMI10"/>
              </a:rPr>
              <a:t>A</a:t>
            </a:r>
            <a:r>
              <a:rPr lang="en-GB" smtClean="0">
                <a:solidFill>
                  <a:prstClr val="black"/>
                </a:solidFill>
                <a:latin typeface="CMMI8"/>
              </a:rPr>
              <a:t>A</a:t>
            </a:r>
            <a:r>
              <a:rPr lang="en-GB" smtClean="0">
                <a:solidFill>
                  <a:prstClr val="black"/>
                </a:solidFill>
                <a:latin typeface="LCMSS8"/>
              </a:rPr>
              <a:t>A</a:t>
            </a:r>
            <a:r>
              <a:rPr lang="en-GB" smtClean="0">
                <a:solidFill>
                  <a:prstClr val="black"/>
                </a:solidFill>
                <a:latin typeface="CMMI7"/>
              </a:rPr>
              <a:t>A</a:t>
            </a:r>
            <a:r>
              <a:rPr lang="en-GB" smtClean="0">
                <a:solidFill>
                  <a:prstClr val="black"/>
                </a:solidFill>
                <a:latin typeface="CMSY8"/>
              </a:rPr>
              <a:t>A</a:t>
            </a:r>
            <a:r>
              <a:rPr lang="en-GB" smtClean="0">
                <a:solidFill>
                  <a:prstClr val="black"/>
                </a:solidFill>
                <a:latin typeface="CMSY10ORIG"/>
              </a:rPr>
              <a:t>A</a:t>
            </a:r>
            <a:r>
              <a:rPr lang="en-GB" smtClean="0">
                <a:solidFill>
                  <a:prstClr val="black"/>
                </a:solidFill>
                <a:latin typeface="CMSS8"/>
              </a:rPr>
              <a:t>A</a:t>
            </a:r>
            <a:r>
              <a:rPr lang="en-GB" smtClean="0">
                <a:solidFill>
                  <a:prstClr val="black"/>
                </a:solidFill>
                <a:latin typeface="CMR5"/>
              </a:rPr>
              <a:t>A</a:t>
            </a:r>
            <a:r>
              <a:rPr lang="en-GB" smtClean="0">
                <a:solidFill>
                  <a:prstClr val="black"/>
                </a:solidFill>
                <a:latin typeface="CMMI5"/>
              </a:rPr>
              <a:t>A</a:t>
            </a:r>
            <a:r>
              <a:rPr lang="en-GB" smtClean="0">
                <a:solidFill>
                  <a:prstClr val="black"/>
                </a:solidFill>
                <a:latin typeface="CMSY5"/>
              </a:rPr>
              <a:t>A</a:t>
            </a:r>
            <a:r>
              <a:rPr lang="en-GB" smtClean="0">
                <a:solidFill>
                  <a:prstClr val="black"/>
                </a:solidFill>
                <a:latin typeface="CMSS9"/>
              </a:rPr>
              <a:t>A</a:t>
            </a:r>
            <a:r>
              <a:rPr lang="en-GB" smtClean="0">
                <a:solidFill>
                  <a:prstClr val="black"/>
                </a:solidFill>
                <a:latin typeface="CMSS10"/>
              </a:rPr>
              <a:t>A</a:t>
            </a:r>
            <a:endParaRPr lang="en-GB">
              <a:solidFill>
                <a:prstClr val="black"/>
              </a:solidFill>
            </a:endParaRPr>
          </a:p>
        </p:txBody>
      </p:sp>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304" y="819542"/>
            <a:ext cx="3960000" cy="5258880"/>
          </a:xfrm>
          <a:prstGeom prst="rect">
            <a:avLst/>
          </a:prstGeom>
        </p:spPr>
      </p:pic>
    </p:spTree>
    <p:extLst>
      <p:ext uri="{BB962C8B-B14F-4D97-AF65-F5344CB8AC3E}">
        <p14:creationId xmlns:p14="http://schemas.microsoft.com/office/powerpoint/2010/main" val="811491152"/>
      </p:ext>
    </p:extLst>
  </p:cSld>
  <p:clrMapOvr>
    <a:masterClrMapping/>
  </p:clrMapOvr>
  <mc:AlternateContent xmlns:mc="http://schemas.openxmlformats.org/markup-compatibility/2006" xmlns:p14="http://schemas.microsoft.com/office/powerpoint/2010/main">
    <mc:Choice Requires="p14">
      <p:transition spd="slow" p14:dur="2000" advTm="8260"/>
    </mc:Choice>
    <mc:Fallback xmlns="">
      <p:transition spd="slow" advTm="826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custDataLst>
              <p:tags r:id="rId1"/>
            </p:custDataLst>
          </p:nvPr>
        </p:nvSpPr>
        <p:spPr>
          <a:xfrm>
            <a:off x="0" y="7112000"/>
            <a:ext cx="9144000" cy="646331"/>
          </a:xfrm>
          <a:prstGeom prst="rect">
            <a:avLst/>
          </a:prstGeom>
          <a:noFill/>
        </p:spPr>
        <p:txBody>
          <a:bodyPr vert="horz" rtlCol="0">
            <a:spAutoFit/>
          </a:bodyPr>
          <a:lstStyle/>
          <a:p>
            <a:r>
              <a:rPr lang="en-GB" smtClean="0">
                <a:solidFill>
                  <a:prstClr val="black"/>
                </a:solidFill>
              </a:rPr>
              <a:t>TexPoint fonts used in EMF. </a:t>
            </a:r>
          </a:p>
          <a:p>
            <a:r>
              <a:rPr lang="en-GB" smtClean="0">
                <a:solidFill>
                  <a:prstClr val="black"/>
                </a:solidFill>
              </a:rPr>
              <a:t>Read the TexPoint manual before you delete this box.: </a:t>
            </a:r>
            <a:r>
              <a:rPr lang="en-GB" smtClean="0">
                <a:solidFill>
                  <a:prstClr val="black"/>
                </a:solidFill>
                <a:latin typeface="CMEX10"/>
              </a:rPr>
              <a:t>A</a:t>
            </a:r>
            <a:r>
              <a:rPr lang="en-GB" smtClean="0">
                <a:solidFill>
                  <a:prstClr val="black"/>
                </a:solidFill>
                <a:latin typeface="CMSY7"/>
              </a:rPr>
              <a:t>A</a:t>
            </a:r>
            <a:r>
              <a:rPr lang="en-GB" smtClean="0">
                <a:solidFill>
                  <a:prstClr val="black"/>
                </a:solidFill>
                <a:latin typeface="CMR7"/>
              </a:rPr>
              <a:t>A</a:t>
            </a:r>
            <a:r>
              <a:rPr lang="en-GB" smtClean="0">
                <a:solidFill>
                  <a:prstClr val="black"/>
                </a:solidFill>
                <a:latin typeface="CMR10"/>
              </a:rPr>
              <a:t>A</a:t>
            </a:r>
            <a:r>
              <a:rPr lang="en-GB" smtClean="0">
                <a:solidFill>
                  <a:prstClr val="black"/>
                </a:solidFill>
                <a:latin typeface="CMMI10"/>
              </a:rPr>
              <a:t>A</a:t>
            </a:r>
            <a:r>
              <a:rPr lang="en-GB" smtClean="0">
                <a:solidFill>
                  <a:prstClr val="black"/>
                </a:solidFill>
                <a:latin typeface="CMMI8"/>
              </a:rPr>
              <a:t>A</a:t>
            </a:r>
            <a:r>
              <a:rPr lang="en-GB" smtClean="0">
                <a:solidFill>
                  <a:prstClr val="black"/>
                </a:solidFill>
                <a:latin typeface="LCMSS8"/>
              </a:rPr>
              <a:t>A</a:t>
            </a:r>
            <a:r>
              <a:rPr lang="en-GB" smtClean="0">
                <a:solidFill>
                  <a:prstClr val="black"/>
                </a:solidFill>
                <a:latin typeface="CMMI7"/>
              </a:rPr>
              <a:t>A</a:t>
            </a:r>
            <a:r>
              <a:rPr lang="en-GB" smtClean="0">
                <a:solidFill>
                  <a:prstClr val="black"/>
                </a:solidFill>
                <a:latin typeface="CMSY8"/>
              </a:rPr>
              <a:t>A</a:t>
            </a:r>
            <a:r>
              <a:rPr lang="en-GB" smtClean="0">
                <a:solidFill>
                  <a:prstClr val="black"/>
                </a:solidFill>
                <a:latin typeface="CMSY10ORIG"/>
              </a:rPr>
              <a:t>A</a:t>
            </a:r>
            <a:r>
              <a:rPr lang="en-GB" smtClean="0">
                <a:solidFill>
                  <a:prstClr val="black"/>
                </a:solidFill>
                <a:latin typeface="CMSS8"/>
              </a:rPr>
              <a:t>A</a:t>
            </a:r>
            <a:r>
              <a:rPr lang="en-GB" smtClean="0">
                <a:solidFill>
                  <a:prstClr val="black"/>
                </a:solidFill>
                <a:latin typeface="CMR5"/>
              </a:rPr>
              <a:t>A</a:t>
            </a:r>
            <a:r>
              <a:rPr lang="en-GB" smtClean="0">
                <a:solidFill>
                  <a:prstClr val="black"/>
                </a:solidFill>
                <a:latin typeface="CMMI5"/>
              </a:rPr>
              <a:t>A</a:t>
            </a:r>
            <a:r>
              <a:rPr lang="en-GB" smtClean="0">
                <a:solidFill>
                  <a:prstClr val="black"/>
                </a:solidFill>
                <a:latin typeface="CMSY5"/>
              </a:rPr>
              <a:t>A</a:t>
            </a:r>
            <a:r>
              <a:rPr lang="en-GB" smtClean="0">
                <a:solidFill>
                  <a:prstClr val="black"/>
                </a:solidFill>
                <a:latin typeface="CMSS9"/>
              </a:rPr>
              <a:t>A</a:t>
            </a:r>
            <a:r>
              <a:rPr lang="en-GB" smtClean="0">
                <a:solidFill>
                  <a:prstClr val="black"/>
                </a:solidFill>
                <a:latin typeface="CMSS10"/>
              </a:rPr>
              <a:t>A</a:t>
            </a:r>
            <a:endParaRPr lang="en-GB">
              <a:solidFill>
                <a:prstClr val="black"/>
              </a:solidFill>
            </a:endParaRPr>
          </a:p>
        </p:txBody>
      </p:sp>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304" y="819542"/>
            <a:ext cx="3960000" cy="5258880"/>
          </a:xfrm>
          <a:prstGeom prst="rect">
            <a:avLst/>
          </a:prstGeom>
        </p:spPr>
      </p:pic>
      <p:pic>
        <p:nvPicPr>
          <p:cNvPr id="4" name="Grafi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8303" y="1206614"/>
            <a:ext cx="707265" cy="828000"/>
          </a:xfrm>
          <a:prstGeom prst="rect">
            <a:avLst/>
          </a:prstGeom>
        </p:spPr>
      </p:pic>
      <p:pic>
        <p:nvPicPr>
          <p:cNvPr id="5" name="Grafik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89600" y="3977446"/>
            <a:ext cx="936000" cy="854880"/>
          </a:xfrm>
          <a:prstGeom prst="rect">
            <a:avLst/>
          </a:prstGeom>
        </p:spPr>
      </p:pic>
      <p:pic>
        <p:nvPicPr>
          <p:cNvPr id="6" name="Grafik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01396" y="2833212"/>
            <a:ext cx="828000" cy="828000"/>
          </a:xfrm>
          <a:prstGeom prst="rect">
            <a:avLst/>
          </a:prstGeom>
        </p:spPr>
      </p:pic>
      <p:pic>
        <p:nvPicPr>
          <p:cNvPr id="7" name="Grafik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51356" y="1160970"/>
            <a:ext cx="756000" cy="932054"/>
          </a:xfrm>
          <a:prstGeom prst="rect">
            <a:avLst/>
          </a:prstGeom>
        </p:spPr>
      </p:pic>
    </p:spTree>
    <p:extLst>
      <p:ext uri="{BB962C8B-B14F-4D97-AF65-F5344CB8AC3E}">
        <p14:creationId xmlns:p14="http://schemas.microsoft.com/office/powerpoint/2010/main" val="1300266604"/>
      </p:ext>
    </p:extLst>
  </p:cSld>
  <p:clrMapOvr>
    <a:masterClrMapping/>
  </p:clrMapOvr>
  <mc:AlternateContent xmlns:mc="http://schemas.openxmlformats.org/markup-compatibility/2006" xmlns:p14="http://schemas.microsoft.com/office/powerpoint/2010/main">
    <mc:Choice Requires="p14">
      <p:transition spd="slow" p14:dur="2000" advTm="8260"/>
    </mc:Choice>
    <mc:Fallback xmlns="">
      <p:transition spd="slow" advTm="82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par>
                          <p:cTn id="26" fill="hold">
                            <p:stCondLst>
                              <p:cond delay="2000"/>
                            </p:stCondLst>
                            <p:childTnLst>
                              <p:par>
                                <p:cTn id="27" presetID="32" presetClass="emph" presetSubtype="0" repeatCount="indefinite" fill="hold" nodeType="afterEffect">
                                  <p:stCondLst>
                                    <p:cond delay="0"/>
                                  </p:stCondLst>
                                  <p:childTnLst>
                                    <p:animRot by="120000">
                                      <p:cBhvr>
                                        <p:cTn id="28" dur="50" fill="hold">
                                          <p:stCondLst>
                                            <p:cond delay="0"/>
                                          </p:stCondLst>
                                        </p:cTn>
                                        <p:tgtEl>
                                          <p:spTgt spid="7"/>
                                        </p:tgtEl>
                                        <p:attrNameLst>
                                          <p:attrName>r</p:attrName>
                                        </p:attrNameLst>
                                      </p:cBhvr>
                                    </p:animRot>
                                    <p:animRot by="-240000">
                                      <p:cBhvr>
                                        <p:cTn id="29" dur="100" fill="hold">
                                          <p:stCondLst>
                                            <p:cond delay="100"/>
                                          </p:stCondLst>
                                        </p:cTn>
                                        <p:tgtEl>
                                          <p:spTgt spid="7"/>
                                        </p:tgtEl>
                                        <p:attrNameLst>
                                          <p:attrName>r</p:attrName>
                                        </p:attrNameLst>
                                      </p:cBhvr>
                                    </p:animRot>
                                    <p:animRot by="240000">
                                      <p:cBhvr>
                                        <p:cTn id="30" dur="100" fill="hold">
                                          <p:stCondLst>
                                            <p:cond delay="200"/>
                                          </p:stCondLst>
                                        </p:cTn>
                                        <p:tgtEl>
                                          <p:spTgt spid="7"/>
                                        </p:tgtEl>
                                        <p:attrNameLst>
                                          <p:attrName>r</p:attrName>
                                        </p:attrNameLst>
                                      </p:cBhvr>
                                    </p:animRot>
                                    <p:animRot by="-240000">
                                      <p:cBhvr>
                                        <p:cTn id="31" dur="100" fill="hold">
                                          <p:stCondLst>
                                            <p:cond delay="300"/>
                                          </p:stCondLst>
                                        </p:cTn>
                                        <p:tgtEl>
                                          <p:spTgt spid="7"/>
                                        </p:tgtEl>
                                        <p:attrNameLst>
                                          <p:attrName>r</p:attrName>
                                        </p:attrNameLst>
                                      </p:cBhvr>
                                    </p:animRot>
                                    <p:animRot by="120000">
                                      <p:cBhvr>
                                        <p:cTn id="32" dur="100" fill="hold">
                                          <p:stCondLst>
                                            <p:cond delay="400"/>
                                          </p:stCondLst>
                                        </p:cTn>
                                        <p:tgtEl>
                                          <p:spTgt spid="7"/>
                                        </p:tgtEl>
                                        <p:attrNameLst>
                                          <p:attrName>r</p:attrName>
                                        </p:attrNameLst>
                                      </p:cBhvr>
                                    </p:animRot>
                                  </p:childTnLst>
                                </p:cTn>
                              </p:par>
                              <p:par>
                                <p:cTn id="33" presetID="32" presetClass="emph" presetSubtype="0" repeatCount="indefinite" fill="hold" nodeType="withEffect">
                                  <p:stCondLst>
                                    <p:cond delay="0"/>
                                  </p:stCondLst>
                                  <p:childTnLst>
                                    <p:animRot by="120000">
                                      <p:cBhvr>
                                        <p:cTn id="34" dur="50" fill="hold">
                                          <p:stCondLst>
                                            <p:cond delay="0"/>
                                          </p:stCondLst>
                                        </p:cTn>
                                        <p:tgtEl>
                                          <p:spTgt spid="6"/>
                                        </p:tgtEl>
                                        <p:attrNameLst>
                                          <p:attrName>r</p:attrName>
                                        </p:attrNameLst>
                                      </p:cBhvr>
                                    </p:animRot>
                                    <p:animRot by="-240000">
                                      <p:cBhvr>
                                        <p:cTn id="35" dur="100" fill="hold">
                                          <p:stCondLst>
                                            <p:cond delay="100"/>
                                          </p:stCondLst>
                                        </p:cTn>
                                        <p:tgtEl>
                                          <p:spTgt spid="6"/>
                                        </p:tgtEl>
                                        <p:attrNameLst>
                                          <p:attrName>r</p:attrName>
                                        </p:attrNameLst>
                                      </p:cBhvr>
                                    </p:animRot>
                                    <p:animRot by="240000">
                                      <p:cBhvr>
                                        <p:cTn id="36" dur="100" fill="hold">
                                          <p:stCondLst>
                                            <p:cond delay="200"/>
                                          </p:stCondLst>
                                        </p:cTn>
                                        <p:tgtEl>
                                          <p:spTgt spid="6"/>
                                        </p:tgtEl>
                                        <p:attrNameLst>
                                          <p:attrName>r</p:attrName>
                                        </p:attrNameLst>
                                      </p:cBhvr>
                                    </p:animRot>
                                    <p:animRot by="-240000">
                                      <p:cBhvr>
                                        <p:cTn id="37" dur="100" fill="hold">
                                          <p:stCondLst>
                                            <p:cond delay="300"/>
                                          </p:stCondLst>
                                        </p:cTn>
                                        <p:tgtEl>
                                          <p:spTgt spid="6"/>
                                        </p:tgtEl>
                                        <p:attrNameLst>
                                          <p:attrName>r</p:attrName>
                                        </p:attrNameLst>
                                      </p:cBhvr>
                                    </p:animRot>
                                    <p:animRot by="120000">
                                      <p:cBhvr>
                                        <p:cTn id="38" dur="100" fill="hold">
                                          <p:stCondLst>
                                            <p:cond delay="400"/>
                                          </p:stCondLst>
                                        </p:cTn>
                                        <p:tgtEl>
                                          <p:spTgt spid="6"/>
                                        </p:tgtEl>
                                        <p:attrNameLst>
                                          <p:attrName>r</p:attrName>
                                        </p:attrNameLst>
                                      </p:cBhvr>
                                    </p:animRot>
                                  </p:childTnLst>
                                </p:cTn>
                              </p:par>
                              <p:par>
                                <p:cTn id="39" presetID="32" presetClass="emph" presetSubtype="0" repeatCount="indefinite" fill="hold" nodeType="withEffect">
                                  <p:stCondLst>
                                    <p:cond delay="0"/>
                                  </p:stCondLst>
                                  <p:childTnLst>
                                    <p:animRot by="120000">
                                      <p:cBhvr>
                                        <p:cTn id="40" dur="50" fill="hold">
                                          <p:stCondLst>
                                            <p:cond delay="0"/>
                                          </p:stCondLst>
                                        </p:cTn>
                                        <p:tgtEl>
                                          <p:spTgt spid="5"/>
                                        </p:tgtEl>
                                        <p:attrNameLst>
                                          <p:attrName>r</p:attrName>
                                        </p:attrNameLst>
                                      </p:cBhvr>
                                    </p:animRot>
                                    <p:animRot by="-240000">
                                      <p:cBhvr>
                                        <p:cTn id="41" dur="100" fill="hold">
                                          <p:stCondLst>
                                            <p:cond delay="100"/>
                                          </p:stCondLst>
                                        </p:cTn>
                                        <p:tgtEl>
                                          <p:spTgt spid="5"/>
                                        </p:tgtEl>
                                        <p:attrNameLst>
                                          <p:attrName>r</p:attrName>
                                        </p:attrNameLst>
                                      </p:cBhvr>
                                    </p:animRot>
                                    <p:animRot by="240000">
                                      <p:cBhvr>
                                        <p:cTn id="42" dur="100" fill="hold">
                                          <p:stCondLst>
                                            <p:cond delay="200"/>
                                          </p:stCondLst>
                                        </p:cTn>
                                        <p:tgtEl>
                                          <p:spTgt spid="5"/>
                                        </p:tgtEl>
                                        <p:attrNameLst>
                                          <p:attrName>r</p:attrName>
                                        </p:attrNameLst>
                                      </p:cBhvr>
                                    </p:animRot>
                                    <p:animRot by="-240000">
                                      <p:cBhvr>
                                        <p:cTn id="43" dur="100" fill="hold">
                                          <p:stCondLst>
                                            <p:cond delay="300"/>
                                          </p:stCondLst>
                                        </p:cTn>
                                        <p:tgtEl>
                                          <p:spTgt spid="5"/>
                                        </p:tgtEl>
                                        <p:attrNameLst>
                                          <p:attrName>r</p:attrName>
                                        </p:attrNameLst>
                                      </p:cBhvr>
                                    </p:animRot>
                                    <p:animRot by="120000">
                                      <p:cBhvr>
                                        <p:cTn id="44" dur="100" fill="hold">
                                          <p:stCondLst>
                                            <p:cond delay="4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custDataLst>
              <p:tags r:id="rId1"/>
            </p:custDataLst>
          </p:nvPr>
        </p:nvSpPr>
        <p:spPr>
          <a:xfrm>
            <a:off x="0" y="7112000"/>
            <a:ext cx="9144000" cy="646331"/>
          </a:xfrm>
          <a:prstGeom prst="rect">
            <a:avLst/>
          </a:prstGeom>
          <a:noFill/>
        </p:spPr>
        <p:txBody>
          <a:bodyPr vert="horz" rtlCol="0">
            <a:spAutoFit/>
          </a:bodyPr>
          <a:lstStyle/>
          <a:p>
            <a:r>
              <a:rPr lang="en-GB" smtClean="0">
                <a:solidFill>
                  <a:prstClr val="black"/>
                </a:solidFill>
              </a:rPr>
              <a:t>TexPoint fonts used in EMF. </a:t>
            </a:r>
          </a:p>
          <a:p>
            <a:r>
              <a:rPr lang="en-GB" smtClean="0">
                <a:solidFill>
                  <a:prstClr val="black"/>
                </a:solidFill>
              </a:rPr>
              <a:t>Read the TexPoint manual before you delete this box.: </a:t>
            </a:r>
            <a:r>
              <a:rPr lang="en-GB" smtClean="0">
                <a:solidFill>
                  <a:prstClr val="black"/>
                </a:solidFill>
                <a:latin typeface="CMEX10"/>
              </a:rPr>
              <a:t>A</a:t>
            </a:r>
            <a:r>
              <a:rPr lang="en-GB" smtClean="0">
                <a:solidFill>
                  <a:prstClr val="black"/>
                </a:solidFill>
                <a:latin typeface="CMSY7"/>
              </a:rPr>
              <a:t>A</a:t>
            </a:r>
            <a:r>
              <a:rPr lang="en-GB" smtClean="0">
                <a:solidFill>
                  <a:prstClr val="black"/>
                </a:solidFill>
                <a:latin typeface="CMR7"/>
              </a:rPr>
              <a:t>A</a:t>
            </a:r>
            <a:r>
              <a:rPr lang="en-GB" smtClean="0">
                <a:solidFill>
                  <a:prstClr val="black"/>
                </a:solidFill>
                <a:latin typeface="CMR10"/>
              </a:rPr>
              <a:t>A</a:t>
            </a:r>
            <a:r>
              <a:rPr lang="en-GB" smtClean="0">
                <a:solidFill>
                  <a:prstClr val="black"/>
                </a:solidFill>
                <a:latin typeface="CMMI10"/>
              </a:rPr>
              <a:t>A</a:t>
            </a:r>
            <a:r>
              <a:rPr lang="en-GB" smtClean="0">
                <a:solidFill>
                  <a:prstClr val="black"/>
                </a:solidFill>
                <a:latin typeface="CMMI8"/>
              </a:rPr>
              <a:t>A</a:t>
            </a:r>
            <a:r>
              <a:rPr lang="en-GB" smtClean="0">
                <a:solidFill>
                  <a:prstClr val="black"/>
                </a:solidFill>
                <a:latin typeface="LCMSS8"/>
              </a:rPr>
              <a:t>A</a:t>
            </a:r>
            <a:r>
              <a:rPr lang="en-GB" smtClean="0">
                <a:solidFill>
                  <a:prstClr val="black"/>
                </a:solidFill>
                <a:latin typeface="CMMI7"/>
              </a:rPr>
              <a:t>A</a:t>
            </a:r>
            <a:r>
              <a:rPr lang="en-GB" smtClean="0">
                <a:solidFill>
                  <a:prstClr val="black"/>
                </a:solidFill>
                <a:latin typeface="CMSY8"/>
              </a:rPr>
              <a:t>A</a:t>
            </a:r>
            <a:r>
              <a:rPr lang="en-GB" smtClean="0">
                <a:solidFill>
                  <a:prstClr val="black"/>
                </a:solidFill>
                <a:latin typeface="CMSY10ORIG"/>
              </a:rPr>
              <a:t>A</a:t>
            </a:r>
            <a:r>
              <a:rPr lang="en-GB" smtClean="0">
                <a:solidFill>
                  <a:prstClr val="black"/>
                </a:solidFill>
                <a:latin typeface="CMSS8"/>
              </a:rPr>
              <a:t>A</a:t>
            </a:r>
            <a:r>
              <a:rPr lang="en-GB" smtClean="0">
                <a:solidFill>
                  <a:prstClr val="black"/>
                </a:solidFill>
                <a:latin typeface="CMR5"/>
              </a:rPr>
              <a:t>A</a:t>
            </a:r>
            <a:r>
              <a:rPr lang="en-GB" smtClean="0">
                <a:solidFill>
                  <a:prstClr val="black"/>
                </a:solidFill>
                <a:latin typeface="CMMI5"/>
              </a:rPr>
              <a:t>A</a:t>
            </a:r>
            <a:r>
              <a:rPr lang="en-GB" smtClean="0">
                <a:solidFill>
                  <a:prstClr val="black"/>
                </a:solidFill>
                <a:latin typeface="CMSY5"/>
              </a:rPr>
              <a:t>A</a:t>
            </a:r>
            <a:r>
              <a:rPr lang="en-GB" smtClean="0">
                <a:solidFill>
                  <a:prstClr val="black"/>
                </a:solidFill>
                <a:latin typeface="CMSS9"/>
              </a:rPr>
              <a:t>A</a:t>
            </a:r>
            <a:r>
              <a:rPr lang="en-GB" smtClean="0">
                <a:solidFill>
                  <a:prstClr val="black"/>
                </a:solidFill>
                <a:latin typeface="CMSS10"/>
              </a:rPr>
              <a:t>A</a:t>
            </a:r>
            <a:endParaRPr lang="en-GB">
              <a:solidFill>
                <a:prstClr val="black"/>
              </a:solidFill>
            </a:endParaRPr>
          </a:p>
        </p:txBody>
      </p:sp>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5482" y="714306"/>
            <a:ext cx="4233035" cy="5040000"/>
          </a:xfrm>
          <a:prstGeom prst="rect">
            <a:avLst/>
          </a:prstGeom>
        </p:spPr>
      </p:pic>
    </p:spTree>
    <p:extLst>
      <p:ext uri="{BB962C8B-B14F-4D97-AF65-F5344CB8AC3E}">
        <p14:creationId xmlns:p14="http://schemas.microsoft.com/office/powerpoint/2010/main" val="2196687920"/>
      </p:ext>
    </p:extLst>
  </p:cSld>
  <p:clrMapOvr>
    <a:masterClrMapping/>
  </p:clrMapOvr>
  <mc:AlternateContent xmlns:mc="http://schemas.openxmlformats.org/markup-compatibility/2006" xmlns:p14="http://schemas.microsoft.com/office/powerpoint/2010/main">
    <mc:Choice Requires="p14">
      <p:transition spd="slow" p14:dur="2000" advTm="8260"/>
    </mc:Choice>
    <mc:Fallback xmlns="">
      <p:transition spd="slow" advTm="826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9"/>
          <p:cNvSpPr/>
          <p:nvPr/>
        </p:nvSpPr>
        <p:spPr>
          <a:xfrm>
            <a:off x="914399" y="1442107"/>
            <a:ext cx="6881091" cy="1231106"/>
          </a:xfrm>
          <a:prstGeom prst="rect">
            <a:avLst/>
          </a:prstGeom>
        </p:spPr>
        <p:txBody>
          <a:bodyPr wrap="square">
            <a:spAutoFit/>
          </a:bodyPr>
          <a:lstStyle/>
          <a:p>
            <a:r>
              <a:rPr lang="de-DE" sz="3200" b="1" dirty="0" smtClean="0">
                <a:solidFill>
                  <a:srgbClr val="C00000"/>
                </a:solidFill>
              </a:rPr>
              <a:t>31</a:t>
            </a:r>
            <a:r>
              <a:rPr lang="de-DE" sz="3200" b="1" baseline="30000" dirty="0" smtClean="0">
                <a:solidFill>
                  <a:srgbClr val="C00000"/>
                </a:solidFill>
              </a:rPr>
              <a:t>st</a:t>
            </a:r>
            <a:r>
              <a:rPr lang="de-DE" sz="3200" b="1" dirty="0" smtClean="0">
                <a:solidFill>
                  <a:srgbClr val="C00000"/>
                </a:solidFill>
              </a:rPr>
              <a:t> International Symposium on</a:t>
            </a:r>
          </a:p>
          <a:p>
            <a:endParaRPr lang="de-DE" sz="1000" b="1" dirty="0" smtClean="0">
              <a:solidFill>
                <a:srgbClr val="C00000"/>
              </a:solidFill>
            </a:endParaRPr>
          </a:p>
          <a:p>
            <a:r>
              <a:rPr lang="de-DE" sz="3200" b="1" dirty="0" err="1" smtClean="0">
                <a:solidFill>
                  <a:srgbClr val="C00000"/>
                </a:solidFill>
              </a:rPr>
              <a:t>Lattice</a:t>
            </a:r>
            <a:r>
              <a:rPr lang="de-DE" sz="3200" b="1" dirty="0" smtClean="0">
                <a:solidFill>
                  <a:srgbClr val="C00000"/>
                </a:solidFill>
              </a:rPr>
              <a:t> Field </a:t>
            </a:r>
            <a:r>
              <a:rPr lang="de-DE" sz="3200" b="1" dirty="0" err="1" smtClean="0">
                <a:solidFill>
                  <a:srgbClr val="C00000"/>
                </a:solidFill>
              </a:rPr>
              <a:t>Theory</a:t>
            </a:r>
            <a:endParaRPr lang="de-DE" sz="3200" b="1" dirty="0">
              <a:solidFill>
                <a:srgbClr val="C00000"/>
              </a:solidFill>
            </a:endParaRPr>
          </a:p>
        </p:txBody>
      </p:sp>
      <p:grpSp>
        <p:nvGrpSpPr>
          <p:cNvPr id="5" name="Gruppieren 4"/>
          <p:cNvGrpSpPr/>
          <p:nvPr/>
        </p:nvGrpSpPr>
        <p:grpSpPr>
          <a:xfrm>
            <a:off x="6293804" y="169207"/>
            <a:ext cx="2673350" cy="617538"/>
            <a:chOff x="6202363" y="6019800"/>
            <a:chExt cx="2673350" cy="617538"/>
          </a:xfrm>
        </p:grpSpPr>
        <p:pic>
          <p:nvPicPr>
            <p:cNvPr id="1031" name="Picture 8" descr="jgu_logo_cmyk_ebenen"/>
            <p:cNvPicPr>
              <a:picLocks noChangeAspect="1" noChangeArrowheads="1"/>
            </p:cNvPicPr>
            <p:nvPr/>
          </p:nvPicPr>
          <p:blipFill>
            <a:blip r:embed="rId4"/>
            <a:srcRect/>
            <a:stretch>
              <a:fillRect/>
            </a:stretch>
          </p:blipFill>
          <p:spPr bwMode="auto">
            <a:xfrm>
              <a:off x="8305800" y="6019800"/>
              <a:ext cx="569913" cy="617538"/>
            </a:xfrm>
            <a:prstGeom prst="rect">
              <a:avLst/>
            </a:prstGeom>
            <a:noFill/>
            <a:ln w="9525">
              <a:noFill/>
              <a:miter lim="800000"/>
              <a:headEnd/>
              <a:tailEnd/>
            </a:ln>
            <a:effectLst/>
          </p:spPr>
        </p:pic>
        <p:pic>
          <p:nvPicPr>
            <p:cNvPr id="1032" name="Picture 12" descr="jgu_logo_cmyk_ebenen"/>
            <p:cNvPicPr>
              <a:picLocks noChangeAspect="1" noChangeArrowheads="1"/>
            </p:cNvPicPr>
            <p:nvPr/>
          </p:nvPicPr>
          <p:blipFill>
            <a:blip r:embed="rId5"/>
            <a:srcRect/>
            <a:stretch>
              <a:fillRect/>
            </a:stretch>
          </p:blipFill>
          <p:spPr bwMode="auto">
            <a:xfrm>
              <a:off x="6202363" y="6186488"/>
              <a:ext cx="1990725" cy="373062"/>
            </a:xfrm>
            <a:prstGeom prst="rect">
              <a:avLst/>
            </a:prstGeom>
            <a:noFill/>
            <a:ln w="9525">
              <a:noFill/>
              <a:miter lim="800000"/>
              <a:headEnd/>
              <a:tailEnd/>
            </a:ln>
          </p:spPr>
        </p:pic>
      </p:grpSp>
      <p:sp>
        <p:nvSpPr>
          <p:cNvPr id="1033" name="Line 14"/>
          <p:cNvSpPr>
            <a:spLocks noChangeShapeType="1"/>
          </p:cNvSpPr>
          <p:nvPr/>
        </p:nvSpPr>
        <p:spPr bwMode="auto">
          <a:xfrm flipV="1">
            <a:off x="1009778" y="2022594"/>
            <a:ext cx="5938485" cy="12700"/>
          </a:xfrm>
          <a:prstGeom prst="line">
            <a:avLst/>
          </a:prstGeom>
          <a:noFill/>
          <a:ln w="25400">
            <a:solidFill>
              <a:srgbClr val="B60A2B"/>
            </a:solidFill>
            <a:round/>
            <a:headEnd/>
            <a:tailEnd/>
          </a:ln>
        </p:spPr>
        <p:txBody>
          <a:bodyPr wrap="none" anchor="ctr"/>
          <a:lstStyle/>
          <a:p>
            <a:endParaRPr lang="en-US" dirty="0">
              <a:solidFill>
                <a:prstClr val="black"/>
              </a:solidFill>
            </a:endParaRPr>
          </a:p>
        </p:txBody>
      </p:sp>
      <p:sp>
        <p:nvSpPr>
          <p:cNvPr id="2" name="Textfeld 1"/>
          <p:cNvSpPr txBox="1"/>
          <p:nvPr>
            <p:custDataLst>
              <p:tags r:id="rId1"/>
            </p:custDataLst>
          </p:nvPr>
        </p:nvSpPr>
        <p:spPr>
          <a:xfrm>
            <a:off x="0" y="7112000"/>
            <a:ext cx="9144000" cy="646331"/>
          </a:xfrm>
          <a:prstGeom prst="rect">
            <a:avLst/>
          </a:prstGeom>
          <a:noFill/>
        </p:spPr>
        <p:txBody>
          <a:bodyPr vert="horz" rtlCol="0">
            <a:spAutoFit/>
          </a:bodyPr>
          <a:lstStyle/>
          <a:p>
            <a:r>
              <a:rPr lang="en-GB" smtClean="0">
                <a:solidFill>
                  <a:prstClr val="black"/>
                </a:solidFill>
              </a:rPr>
              <a:t>TexPoint fonts used in EMF. </a:t>
            </a:r>
          </a:p>
          <a:p>
            <a:r>
              <a:rPr lang="en-GB" smtClean="0">
                <a:solidFill>
                  <a:prstClr val="black"/>
                </a:solidFill>
              </a:rPr>
              <a:t>Read the TexPoint manual before you delete this box.: </a:t>
            </a:r>
            <a:r>
              <a:rPr lang="en-GB" smtClean="0">
                <a:solidFill>
                  <a:prstClr val="black"/>
                </a:solidFill>
                <a:latin typeface="CMEX10"/>
              </a:rPr>
              <a:t>A</a:t>
            </a:r>
            <a:r>
              <a:rPr lang="en-GB" smtClean="0">
                <a:solidFill>
                  <a:prstClr val="black"/>
                </a:solidFill>
                <a:latin typeface="CMSY7"/>
              </a:rPr>
              <a:t>A</a:t>
            </a:r>
            <a:r>
              <a:rPr lang="en-GB" smtClean="0">
                <a:solidFill>
                  <a:prstClr val="black"/>
                </a:solidFill>
                <a:latin typeface="CMR7"/>
              </a:rPr>
              <a:t>A</a:t>
            </a:r>
            <a:r>
              <a:rPr lang="en-GB" smtClean="0">
                <a:solidFill>
                  <a:prstClr val="black"/>
                </a:solidFill>
                <a:latin typeface="CMR10"/>
              </a:rPr>
              <a:t>A</a:t>
            </a:r>
            <a:r>
              <a:rPr lang="en-GB" smtClean="0">
                <a:solidFill>
                  <a:prstClr val="black"/>
                </a:solidFill>
                <a:latin typeface="CMMI10"/>
              </a:rPr>
              <a:t>A</a:t>
            </a:r>
            <a:r>
              <a:rPr lang="en-GB" smtClean="0">
                <a:solidFill>
                  <a:prstClr val="black"/>
                </a:solidFill>
                <a:latin typeface="CMMI8"/>
              </a:rPr>
              <a:t>A</a:t>
            </a:r>
            <a:r>
              <a:rPr lang="en-GB" smtClean="0">
                <a:solidFill>
                  <a:prstClr val="black"/>
                </a:solidFill>
                <a:latin typeface="LCMSS8"/>
              </a:rPr>
              <a:t>A</a:t>
            </a:r>
            <a:r>
              <a:rPr lang="en-GB" smtClean="0">
                <a:solidFill>
                  <a:prstClr val="black"/>
                </a:solidFill>
                <a:latin typeface="CMMI7"/>
              </a:rPr>
              <a:t>A</a:t>
            </a:r>
            <a:r>
              <a:rPr lang="en-GB" smtClean="0">
                <a:solidFill>
                  <a:prstClr val="black"/>
                </a:solidFill>
                <a:latin typeface="CMSY8"/>
              </a:rPr>
              <a:t>A</a:t>
            </a:r>
            <a:r>
              <a:rPr lang="en-GB" smtClean="0">
                <a:solidFill>
                  <a:prstClr val="black"/>
                </a:solidFill>
                <a:latin typeface="CMSY10ORIG"/>
              </a:rPr>
              <a:t>A</a:t>
            </a:r>
            <a:r>
              <a:rPr lang="en-GB" smtClean="0">
                <a:solidFill>
                  <a:prstClr val="black"/>
                </a:solidFill>
                <a:latin typeface="CMSS8"/>
              </a:rPr>
              <a:t>A</a:t>
            </a:r>
            <a:r>
              <a:rPr lang="en-GB" smtClean="0">
                <a:solidFill>
                  <a:prstClr val="black"/>
                </a:solidFill>
                <a:latin typeface="CMR5"/>
              </a:rPr>
              <a:t>A</a:t>
            </a:r>
            <a:r>
              <a:rPr lang="en-GB" smtClean="0">
                <a:solidFill>
                  <a:prstClr val="black"/>
                </a:solidFill>
                <a:latin typeface="CMMI5"/>
              </a:rPr>
              <a:t>A</a:t>
            </a:r>
            <a:r>
              <a:rPr lang="en-GB" smtClean="0">
                <a:solidFill>
                  <a:prstClr val="black"/>
                </a:solidFill>
                <a:latin typeface="CMSY5"/>
              </a:rPr>
              <a:t>A</a:t>
            </a:r>
            <a:r>
              <a:rPr lang="en-GB" smtClean="0">
                <a:solidFill>
                  <a:prstClr val="black"/>
                </a:solidFill>
                <a:latin typeface="CMSS9"/>
              </a:rPr>
              <a:t>A</a:t>
            </a:r>
            <a:r>
              <a:rPr lang="en-GB" smtClean="0">
                <a:solidFill>
                  <a:prstClr val="black"/>
                </a:solidFill>
                <a:latin typeface="CMSS10"/>
              </a:rPr>
              <a:t>A</a:t>
            </a:r>
            <a:endParaRPr lang="en-GB">
              <a:solidFill>
                <a:prstClr val="black"/>
              </a:solidFill>
            </a:endParaRPr>
          </a:p>
        </p:txBody>
      </p:sp>
      <p:sp>
        <p:nvSpPr>
          <p:cNvPr id="4" name="Rechteck 3"/>
          <p:cNvSpPr/>
          <p:nvPr/>
        </p:nvSpPr>
        <p:spPr>
          <a:xfrm>
            <a:off x="939451" y="3215926"/>
            <a:ext cx="6592767" cy="769441"/>
          </a:xfrm>
          <a:prstGeom prst="rect">
            <a:avLst/>
          </a:prstGeom>
        </p:spPr>
        <p:txBody>
          <a:bodyPr wrap="none">
            <a:spAutoFit/>
          </a:bodyPr>
          <a:lstStyle/>
          <a:p>
            <a:r>
              <a:rPr lang="de-DE" sz="2400" b="1" dirty="0" smtClean="0">
                <a:solidFill>
                  <a:prstClr val="black">
                    <a:lumMod val="75000"/>
                    <a:lumOff val="25000"/>
                  </a:prstClr>
                </a:solidFill>
              </a:rPr>
              <a:t>Vera Reiß</a:t>
            </a:r>
            <a:endParaRPr lang="de-DE" sz="2400" b="1" dirty="0" smtClean="0">
              <a:solidFill>
                <a:srgbClr val="404040"/>
              </a:solidFill>
            </a:endParaRPr>
          </a:p>
          <a:p>
            <a:r>
              <a:rPr lang="de-DE" sz="2000" dirty="0" smtClean="0">
                <a:solidFill>
                  <a:srgbClr val="404040"/>
                </a:solidFill>
              </a:rPr>
              <a:t>State </a:t>
            </a:r>
            <a:r>
              <a:rPr lang="de-DE" sz="2000" dirty="0" err="1" smtClean="0">
                <a:solidFill>
                  <a:srgbClr val="404040"/>
                </a:solidFill>
              </a:rPr>
              <a:t>Ministry</a:t>
            </a:r>
            <a:r>
              <a:rPr lang="de-DE" sz="2000" dirty="0" smtClean="0">
                <a:solidFill>
                  <a:srgbClr val="404040"/>
                </a:solidFill>
              </a:rPr>
              <a:t> </a:t>
            </a:r>
            <a:r>
              <a:rPr lang="de-DE" sz="2000" dirty="0" err="1" smtClean="0">
                <a:solidFill>
                  <a:srgbClr val="404040"/>
                </a:solidFill>
              </a:rPr>
              <a:t>of</a:t>
            </a:r>
            <a:r>
              <a:rPr lang="de-DE" sz="2000" dirty="0" smtClean="0">
                <a:solidFill>
                  <a:srgbClr val="404040"/>
                </a:solidFill>
              </a:rPr>
              <a:t> Education </a:t>
            </a:r>
            <a:r>
              <a:rPr lang="de-DE" sz="2000" dirty="0" err="1" smtClean="0">
                <a:solidFill>
                  <a:srgbClr val="404040"/>
                </a:solidFill>
              </a:rPr>
              <a:t>and</a:t>
            </a:r>
            <a:r>
              <a:rPr lang="de-DE" sz="2000" dirty="0">
                <a:solidFill>
                  <a:srgbClr val="404040"/>
                </a:solidFill>
              </a:rPr>
              <a:t> </a:t>
            </a:r>
            <a:r>
              <a:rPr lang="de-DE" sz="2000" dirty="0" smtClean="0">
                <a:solidFill>
                  <a:srgbClr val="404040"/>
                </a:solidFill>
              </a:rPr>
              <a:t>Science, </a:t>
            </a:r>
            <a:r>
              <a:rPr lang="de-DE" sz="2000" dirty="0" err="1" smtClean="0">
                <a:solidFill>
                  <a:srgbClr val="404040"/>
                </a:solidFill>
              </a:rPr>
              <a:t>Rhineland</a:t>
            </a:r>
            <a:r>
              <a:rPr lang="de-DE" sz="2000" dirty="0" smtClean="0">
                <a:solidFill>
                  <a:srgbClr val="404040"/>
                </a:solidFill>
              </a:rPr>
              <a:t>-Palatinate</a:t>
            </a:r>
            <a:endParaRPr lang="de-DE" sz="2000" b="1" dirty="0">
              <a:solidFill>
                <a:srgbClr val="404040"/>
              </a:solidFill>
            </a:endParaRPr>
          </a:p>
        </p:txBody>
      </p:sp>
      <p:pic>
        <p:nvPicPr>
          <p:cNvPr id="10" name="Grafik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2613" y="4663549"/>
            <a:ext cx="1512000" cy="2007928"/>
          </a:xfrm>
          <a:prstGeom prst="rect">
            <a:avLst/>
          </a:prstGeom>
        </p:spPr>
      </p:pic>
      <p:sp>
        <p:nvSpPr>
          <p:cNvPr id="14" name="Textfeld 13"/>
          <p:cNvSpPr txBox="1"/>
          <p:nvPr/>
        </p:nvSpPr>
        <p:spPr>
          <a:xfrm>
            <a:off x="929876" y="4975020"/>
            <a:ext cx="2783839" cy="461665"/>
          </a:xfrm>
          <a:prstGeom prst="rect">
            <a:avLst/>
          </a:prstGeom>
          <a:noFill/>
        </p:spPr>
        <p:txBody>
          <a:bodyPr wrap="none" rtlCol="0">
            <a:spAutoFit/>
          </a:bodyPr>
          <a:lstStyle/>
          <a:p>
            <a:pPr lvl="0" defTabSz="457130"/>
            <a:r>
              <a:rPr lang="de-DE" sz="2400" b="1" dirty="0" smtClean="0">
                <a:solidFill>
                  <a:srgbClr val="404040"/>
                </a:solidFill>
              </a:rPr>
              <a:t>Conference </a:t>
            </a:r>
            <a:r>
              <a:rPr lang="de-DE" sz="2400" b="1" dirty="0" err="1" smtClean="0">
                <a:solidFill>
                  <a:srgbClr val="404040"/>
                </a:solidFill>
              </a:rPr>
              <a:t>Opening</a:t>
            </a:r>
            <a:endParaRPr kumimoji="0" lang="en-GB" sz="3200" b="1" i="0" u="none" strike="noStrike" kern="0" cap="none" spc="0" normalizeH="0" baseline="0" noProof="0" dirty="0" smtClean="0">
              <a:ln>
                <a:noFill/>
              </a:ln>
              <a:solidFill>
                <a:srgbClr val="313131"/>
              </a:solidFill>
              <a:effectLst/>
              <a:uLnTx/>
              <a:uFillTx/>
            </a:endParaRPr>
          </a:p>
        </p:txBody>
      </p:sp>
    </p:spTree>
    <p:extLst>
      <p:ext uri="{BB962C8B-B14F-4D97-AF65-F5344CB8AC3E}">
        <p14:creationId xmlns:p14="http://schemas.microsoft.com/office/powerpoint/2010/main" val="179994233"/>
      </p:ext>
    </p:extLst>
  </p:cSld>
  <p:clrMapOvr>
    <a:masterClrMapping/>
  </p:clrMapOvr>
  <mc:AlternateContent xmlns:mc="http://schemas.openxmlformats.org/markup-compatibility/2006" xmlns:p14="http://schemas.microsoft.com/office/powerpoint/2010/main">
    <mc:Choice Requires="p14">
      <p:transition spd="slow" p14:dur="2000" advTm="8260"/>
    </mc:Choice>
    <mc:Fallback xmlns="">
      <p:transition spd="slow" advTm="826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uppieren 4"/>
          <p:cNvGrpSpPr/>
          <p:nvPr/>
        </p:nvGrpSpPr>
        <p:grpSpPr>
          <a:xfrm>
            <a:off x="6293804" y="169207"/>
            <a:ext cx="2673350" cy="617538"/>
            <a:chOff x="6202363" y="6019800"/>
            <a:chExt cx="2673350" cy="617538"/>
          </a:xfrm>
        </p:grpSpPr>
        <p:pic>
          <p:nvPicPr>
            <p:cNvPr id="1031" name="Picture 8" descr="jgu_logo_cmyk_ebenen"/>
            <p:cNvPicPr>
              <a:picLocks noChangeAspect="1" noChangeArrowheads="1"/>
            </p:cNvPicPr>
            <p:nvPr/>
          </p:nvPicPr>
          <p:blipFill>
            <a:blip r:embed="rId4"/>
            <a:srcRect/>
            <a:stretch>
              <a:fillRect/>
            </a:stretch>
          </p:blipFill>
          <p:spPr bwMode="auto">
            <a:xfrm>
              <a:off x="8305800" y="6019800"/>
              <a:ext cx="569913" cy="617538"/>
            </a:xfrm>
            <a:prstGeom prst="rect">
              <a:avLst/>
            </a:prstGeom>
            <a:noFill/>
            <a:ln w="9525">
              <a:noFill/>
              <a:miter lim="800000"/>
              <a:headEnd/>
              <a:tailEnd/>
            </a:ln>
            <a:effectLst/>
          </p:spPr>
        </p:pic>
        <p:pic>
          <p:nvPicPr>
            <p:cNvPr id="1032" name="Picture 12" descr="jgu_logo_cmyk_ebenen"/>
            <p:cNvPicPr>
              <a:picLocks noChangeAspect="1" noChangeArrowheads="1"/>
            </p:cNvPicPr>
            <p:nvPr/>
          </p:nvPicPr>
          <p:blipFill>
            <a:blip r:embed="rId5"/>
            <a:srcRect/>
            <a:stretch>
              <a:fillRect/>
            </a:stretch>
          </p:blipFill>
          <p:spPr bwMode="auto">
            <a:xfrm>
              <a:off x="6202363" y="6186488"/>
              <a:ext cx="1990725" cy="373062"/>
            </a:xfrm>
            <a:prstGeom prst="rect">
              <a:avLst/>
            </a:prstGeom>
            <a:noFill/>
            <a:ln w="9525">
              <a:noFill/>
              <a:miter lim="800000"/>
              <a:headEnd/>
              <a:tailEnd/>
            </a:ln>
          </p:spPr>
        </p:pic>
      </p:grpSp>
      <p:sp>
        <p:nvSpPr>
          <p:cNvPr id="1033" name="Line 14"/>
          <p:cNvSpPr>
            <a:spLocks noChangeShapeType="1"/>
          </p:cNvSpPr>
          <p:nvPr/>
        </p:nvSpPr>
        <p:spPr bwMode="auto">
          <a:xfrm flipV="1">
            <a:off x="1009778" y="2022594"/>
            <a:ext cx="5938485" cy="12700"/>
          </a:xfrm>
          <a:prstGeom prst="line">
            <a:avLst/>
          </a:prstGeom>
          <a:noFill/>
          <a:ln w="25400">
            <a:solidFill>
              <a:srgbClr val="B60A2B"/>
            </a:solidFill>
            <a:round/>
            <a:headEnd/>
            <a:tailEnd/>
          </a:ln>
        </p:spPr>
        <p:txBody>
          <a:bodyPr wrap="none" anchor="ctr"/>
          <a:lstStyle/>
          <a:p>
            <a:endParaRPr lang="en-US" dirty="0">
              <a:solidFill>
                <a:prstClr val="black"/>
              </a:solidFill>
            </a:endParaRPr>
          </a:p>
        </p:txBody>
      </p:sp>
      <p:sp>
        <p:nvSpPr>
          <p:cNvPr id="2" name="Textfeld 1"/>
          <p:cNvSpPr txBox="1"/>
          <p:nvPr>
            <p:custDataLst>
              <p:tags r:id="rId1"/>
            </p:custDataLst>
          </p:nvPr>
        </p:nvSpPr>
        <p:spPr>
          <a:xfrm>
            <a:off x="0" y="7112000"/>
            <a:ext cx="9144000" cy="646331"/>
          </a:xfrm>
          <a:prstGeom prst="rect">
            <a:avLst/>
          </a:prstGeom>
          <a:noFill/>
        </p:spPr>
        <p:txBody>
          <a:bodyPr vert="horz" rtlCol="0">
            <a:spAutoFit/>
          </a:bodyPr>
          <a:lstStyle/>
          <a:p>
            <a:r>
              <a:rPr lang="en-GB" smtClean="0">
                <a:solidFill>
                  <a:prstClr val="black"/>
                </a:solidFill>
              </a:rPr>
              <a:t>TexPoint fonts used in EMF. </a:t>
            </a:r>
          </a:p>
          <a:p>
            <a:r>
              <a:rPr lang="en-GB" smtClean="0">
                <a:solidFill>
                  <a:prstClr val="black"/>
                </a:solidFill>
              </a:rPr>
              <a:t>Read the TexPoint manual before you delete this box.: </a:t>
            </a:r>
            <a:r>
              <a:rPr lang="en-GB" smtClean="0">
                <a:solidFill>
                  <a:prstClr val="black"/>
                </a:solidFill>
                <a:latin typeface="CMEX10"/>
              </a:rPr>
              <a:t>A</a:t>
            </a:r>
            <a:r>
              <a:rPr lang="en-GB" smtClean="0">
                <a:solidFill>
                  <a:prstClr val="black"/>
                </a:solidFill>
                <a:latin typeface="CMSY7"/>
              </a:rPr>
              <a:t>A</a:t>
            </a:r>
            <a:r>
              <a:rPr lang="en-GB" smtClean="0">
                <a:solidFill>
                  <a:prstClr val="black"/>
                </a:solidFill>
                <a:latin typeface="CMR7"/>
              </a:rPr>
              <a:t>A</a:t>
            </a:r>
            <a:r>
              <a:rPr lang="en-GB" smtClean="0">
                <a:solidFill>
                  <a:prstClr val="black"/>
                </a:solidFill>
                <a:latin typeface="CMR10"/>
              </a:rPr>
              <a:t>A</a:t>
            </a:r>
            <a:r>
              <a:rPr lang="en-GB" smtClean="0">
                <a:solidFill>
                  <a:prstClr val="black"/>
                </a:solidFill>
                <a:latin typeface="CMMI10"/>
              </a:rPr>
              <a:t>A</a:t>
            </a:r>
            <a:r>
              <a:rPr lang="en-GB" smtClean="0">
                <a:solidFill>
                  <a:prstClr val="black"/>
                </a:solidFill>
                <a:latin typeface="CMMI8"/>
              </a:rPr>
              <a:t>A</a:t>
            </a:r>
            <a:r>
              <a:rPr lang="en-GB" smtClean="0">
                <a:solidFill>
                  <a:prstClr val="black"/>
                </a:solidFill>
                <a:latin typeface="LCMSS8"/>
              </a:rPr>
              <a:t>A</a:t>
            </a:r>
            <a:r>
              <a:rPr lang="en-GB" smtClean="0">
                <a:solidFill>
                  <a:prstClr val="black"/>
                </a:solidFill>
                <a:latin typeface="CMMI7"/>
              </a:rPr>
              <a:t>A</a:t>
            </a:r>
            <a:r>
              <a:rPr lang="en-GB" smtClean="0">
                <a:solidFill>
                  <a:prstClr val="black"/>
                </a:solidFill>
                <a:latin typeface="CMSY8"/>
              </a:rPr>
              <a:t>A</a:t>
            </a:r>
            <a:r>
              <a:rPr lang="en-GB" smtClean="0">
                <a:solidFill>
                  <a:prstClr val="black"/>
                </a:solidFill>
                <a:latin typeface="CMSY10ORIG"/>
              </a:rPr>
              <a:t>A</a:t>
            </a:r>
            <a:r>
              <a:rPr lang="en-GB" smtClean="0">
                <a:solidFill>
                  <a:prstClr val="black"/>
                </a:solidFill>
                <a:latin typeface="CMSS8"/>
              </a:rPr>
              <a:t>A</a:t>
            </a:r>
            <a:r>
              <a:rPr lang="en-GB" smtClean="0">
                <a:solidFill>
                  <a:prstClr val="black"/>
                </a:solidFill>
                <a:latin typeface="CMR5"/>
              </a:rPr>
              <a:t>A</a:t>
            </a:r>
            <a:r>
              <a:rPr lang="en-GB" smtClean="0">
                <a:solidFill>
                  <a:prstClr val="black"/>
                </a:solidFill>
                <a:latin typeface="CMMI5"/>
              </a:rPr>
              <a:t>A</a:t>
            </a:r>
            <a:r>
              <a:rPr lang="en-GB" smtClean="0">
                <a:solidFill>
                  <a:prstClr val="black"/>
                </a:solidFill>
                <a:latin typeface="CMSY5"/>
              </a:rPr>
              <a:t>A</a:t>
            </a:r>
            <a:r>
              <a:rPr lang="en-GB" smtClean="0">
                <a:solidFill>
                  <a:prstClr val="black"/>
                </a:solidFill>
                <a:latin typeface="CMSS9"/>
              </a:rPr>
              <a:t>A</a:t>
            </a:r>
            <a:r>
              <a:rPr lang="en-GB" smtClean="0">
                <a:solidFill>
                  <a:prstClr val="black"/>
                </a:solidFill>
                <a:latin typeface="CMSS10"/>
              </a:rPr>
              <a:t>A</a:t>
            </a:r>
            <a:endParaRPr lang="en-GB">
              <a:solidFill>
                <a:prstClr val="black"/>
              </a:solidFill>
            </a:endParaRPr>
          </a:p>
        </p:txBody>
      </p:sp>
      <p:sp>
        <p:nvSpPr>
          <p:cNvPr id="4" name="Rechteck 3"/>
          <p:cNvSpPr/>
          <p:nvPr/>
        </p:nvSpPr>
        <p:spPr>
          <a:xfrm>
            <a:off x="939451" y="3215926"/>
            <a:ext cx="6392263" cy="769441"/>
          </a:xfrm>
          <a:prstGeom prst="rect">
            <a:avLst/>
          </a:prstGeom>
        </p:spPr>
        <p:txBody>
          <a:bodyPr wrap="none">
            <a:spAutoFit/>
          </a:bodyPr>
          <a:lstStyle/>
          <a:p>
            <a:r>
              <a:rPr lang="de-DE" sz="2400" b="1" dirty="0" smtClean="0">
                <a:solidFill>
                  <a:prstClr val="black">
                    <a:lumMod val="75000"/>
                    <a:lumOff val="25000"/>
                  </a:prstClr>
                </a:solidFill>
              </a:rPr>
              <a:t>Professor Wolfgang Hofmeister</a:t>
            </a:r>
            <a:endParaRPr lang="de-DE" sz="2400" b="1" dirty="0" smtClean="0">
              <a:solidFill>
                <a:srgbClr val="404040"/>
              </a:solidFill>
            </a:endParaRPr>
          </a:p>
          <a:p>
            <a:r>
              <a:rPr lang="de-DE" sz="2000" dirty="0" err="1" smtClean="0">
                <a:solidFill>
                  <a:srgbClr val="404040"/>
                </a:solidFill>
              </a:rPr>
              <a:t>Vice</a:t>
            </a:r>
            <a:r>
              <a:rPr lang="de-DE" sz="2000" dirty="0">
                <a:solidFill>
                  <a:srgbClr val="404040"/>
                </a:solidFill>
              </a:rPr>
              <a:t> </a:t>
            </a:r>
            <a:r>
              <a:rPr lang="de-DE" sz="2000" dirty="0" err="1" smtClean="0">
                <a:solidFill>
                  <a:srgbClr val="404040"/>
                </a:solidFill>
              </a:rPr>
              <a:t>President</a:t>
            </a:r>
            <a:r>
              <a:rPr lang="de-DE" sz="2000" dirty="0" smtClean="0">
                <a:solidFill>
                  <a:srgbClr val="404040"/>
                </a:solidFill>
              </a:rPr>
              <a:t> </a:t>
            </a:r>
            <a:r>
              <a:rPr lang="de-DE" sz="2000" dirty="0" err="1" smtClean="0">
                <a:solidFill>
                  <a:srgbClr val="404040"/>
                </a:solidFill>
              </a:rPr>
              <a:t>for</a:t>
            </a:r>
            <a:r>
              <a:rPr lang="de-DE" sz="2000" dirty="0" smtClean="0">
                <a:solidFill>
                  <a:srgbClr val="404040"/>
                </a:solidFill>
              </a:rPr>
              <a:t> Research, Johannes Gutenberg University</a:t>
            </a:r>
          </a:p>
        </p:txBody>
      </p:sp>
      <p:sp>
        <p:nvSpPr>
          <p:cNvPr id="11" name="Textfeld 10"/>
          <p:cNvSpPr txBox="1"/>
          <p:nvPr/>
        </p:nvSpPr>
        <p:spPr>
          <a:xfrm>
            <a:off x="929876" y="4975020"/>
            <a:ext cx="2783839" cy="461665"/>
          </a:xfrm>
          <a:prstGeom prst="rect">
            <a:avLst/>
          </a:prstGeom>
          <a:noFill/>
        </p:spPr>
        <p:txBody>
          <a:bodyPr wrap="none" rtlCol="0">
            <a:spAutoFit/>
          </a:bodyPr>
          <a:lstStyle/>
          <a:p>
            <a:pPr lvl="0" defTabSz="457130"/>
            <a:r>
              <a:rPr lang="de-DE" sz="2400" b="1" dirty="0" smtClean="0">
                <a:solidFill>
                  <a:srgbClr val="404040"/>
                </a:solidFill>
              </a:rPr>
              <a:t>Conference </a:t>
            </a:r>
            <a:r>
              <a:rPr lang="de-DE" sz="2400" b="1" dirty="0" err="1" smtClean="0">
                <a:solidFill>
                  <a:srgbClr val="404040"/>
                </a:solidFill>
              </a:rPr>
              <a:t>Opening</a:t>
            </a:r>
            <a:endParaRPr kumimoji="0" lang="en-GB" sz="3200" b="1" i="0" u="none" strike="noStrike" kern="0" cap="none" spc="0" normalizeH="0" baseline="0" noProof="0" dirty="0" smtClean="0">
              <a:ln>
                <a:noFill/>
              </a:ln>
              <a:solidFill>
                <a:srgbClr val="313131"/>
              </a:solidFill>
              <a:effectLst/>
              <a:uLnTx/>
              <a:uFillTx/>
            </a:endParaRPr>
          </a:p>
        </p:txBody>
      </p:sp>
      <p:sp>
        <p:nvSpPr>
          <p:cNvPr id="12" name="Rectangle 9"/>
          <p:cNvSpPr/>
          <p:nvPr/>
        </p:nvSpPr>
        <p:spPr>
          <a:xfrm>
            <a:off x="914399" y="1442107"/>
            <a:ext cx="6881091" cy="1231106"/>
          </a:xfrm>
          <a:prstGeom prst="rect">
            <a:avLst/>
          </a:prstGeom>
        </p:spPr>
        <p:txBody>
          <a:bodyPr wrap="square">
            <a:spAutoFit/>
          </a:bodyPr>
          <a:lstStyle/>
          <a:p>
            <a:r>
              <a:rPr lang="de-DE" sz="3200" b="1" dirty="0" smtClean="0">
                <a:solidFill>
                  <a:srgbClr val="C00000"/>
                </a:solidFill>
              </a:rPr>
              <a:t>31</a:t>
            </a:r>
            <a:r>
              <a:rPr lang="de-DE" sz="3200" b="1" baseline="30000" dirty="0" smtClean="0">
                <a:solidFill>
                  <a:srgbClr val="C00000"/>
                </a:solidFill>
              </a:rPr>
              <a:t>st</a:t>
            </a:r>
            <a:r>
              <a:rPr lang="de-DE" sz="3200" b="1" dirty="0" smtClean="0">
                <a:solidFill>
                  <a:srgbClr val="C00000"/>
                </a:solidFill>
              </a:rPr>
              <a:t> International Symposium on</a:t>
            </a:r>
          </a:p>
          <a:p>
            <a:endParaRPr lang="de-DE" sz="1000" b="1" dirty="0" smtClean="0">
              <a:solidFill>
                <a:srgbClr val="C00000"/>
              </a:solidFill>
            </a:endParaRPr>
          </a:p>
          <a:p>
            <a:r>
              <a:rPr lang="de-DE" sz="3200" b="1" dirty="0" err="1" smtClean="0">
                <a:solidFill>
                  <a:srgbClr val="C00000"/>
                </a:solidFill>
              </a:rPr>
              <a:t>Lattice</a:t>
            </a:r>
            <a:r>
              <a:rPr lang="de-DE" sz="3200" b="1" dirty="0" smtClean="0">
                <a:solidFill>
                  <a:srgbClr val="C00000"/>
                </a:solidFill>
              </a:rPr>
              <a:t> Field </a:t>
            </a:r>
            <a:r>
              <a:rPr lang="de-DE" sz="3200" b="1" dirty="0" err="1" smtClean="0">
                <a:solidFill>
                  <a:srgbClr val="C00000"/>
                </a:solidFill>
              </a:rPr>
              <a:t>Theory</a:t>
            </a:r>
            <a:endParaRPr lang="de-DE" sz="3200" b="1" dirty="0">
              <a:solidFill>
                <a:srgbClr val="C00000"/>
              </a:solidFill>
            </a:endParaRPr>
          </a:p>
        </p:txBody>
      </p:sp>
      <p:pic>
        <p:nvPicPr>
          <p:cNvPr id="14" name="Grafik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52613" y="4663549"/>
            <a:ext cx="1512000" cy="2007928"/>
          </a:xfrm>
          <a:prstGeom prst="rect">
            <a:avLst/>
          </a:prstGeom>
        </p:spPr>
      </p:pic>
    </p:spTree>
    <p:extLst>
      <p:ext uri="{BB962C8B-B14F-4D97-AF65-F5344CB8AC3E}">
        <p14:creationId xmlns:p14="http://schemas.microsoft.com/office/powerpoint/2010/main" val="1114529292"/>
      </p:ext>
    </p:extLst>
  </p:cSld>
  <p:clrMapOvr>
    <a:masterClrMapping/>
  </p:clrMapOvr>
  <mc:AlternateContent xmlns:mc="http://schemas.openxmlformats.org/markup-compatibility/2006" xmlns:p14="http://schemas.microsoft.com/office/powerpoint/2010/main">
    <mc:Choice Requires="p14">
      <p:transition spd="slow" p14:dur="2000" advTm="8260"/>
    </mc:Choice>
    <mc:Fallback xmlns="">
      <p:transition spd="slow" advTm="826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custDataLst>
              <p:tags r:id="rId1"/>
            </p:custDataLst>
          </p:nvPr>
        </p:nvSpPr>
        <p:spPr>
          <a:xfrm>
            <a:off x="0" y="7112000"/>
            <a:ext cx="9144000" cy="646331"/>
          </a:xfrm>
          <a:prstGeom prst="rect">
            <a:avLst/>
          </a:prstGeom>
          <a:noFill/>
        </p:spPr>
        <p:txBody>
          <a:bodyPr vert="horz" rtlCol="0">
            <a:spAutoFit/>
          </a:bodyPr>
          <a:lstStyle/>
          <a:p>
            <a:r>
              <a:rPr lang="en-GB" smtClean="0">
                <a:solidFill>
                  <a:prstClr val="black"/>
                </a:solidFill>
              </a:rPr>
              <a:t>TexPoint fonts used in EMF. </a:t>
            </a:r>
          </a:p>
          <a:p>
            <a:r>
              <a:rPr lang="en-GB" smtClean="0">
                <a:solidFill>
                  <a:prstClr val="black"/>
                </a:solidFill>
              </a:rPr>
              <a:t>Read the TexPoint manual before you delete this box.: </a:t>
            </a:r>
            <a:r>
              <a:rPr lang="en-GB" smtClean="0">
                <a:solidFill>
                  <a:prstClr val="black"/>
                </a:solidFill>
                <a:latin typeface="CMEX10"/>
              </a:rPr>
              <a:t>A</a:t>
            </a:r>
            <a:r>
              <a:rPr lang="en-GB" smtClean="0">
                <a:solidFill>
                  <a:prstClr val="black"/>
                </a:solidFill>
                <a:latin typeface="CMSY7"/>
              </a:rPr>
              <a:t>A</a:t>
            </a:r>
            <a:r>
              <a:rPr lang="en-GB" smtClean="0">
                <a:solidFill>
                  <a:prstClr val="black"/>
                </a:solidFill>
                <a:latin typeface="CMR7"/>
              </a:rPr>
              <a:t>A</a:t>
            </a:r>
            <a:r>
              <a:rPr lang="en-GB" smtClean="0">
                <a:solidFill>
                  <a:prstClr val="black"/>
                </a:solidFill>
                <a:latin typeface="CMR10"/>
              </a:rPr>
              <a:t>A</a:t>
            </a:r>
            <a:r>
              <a:rPr lang="en-GB" smtClean="0">
                <a:solidFill>
                  <a:prstClr val="black"/>
                </a:solidFill>
                <a:latin typeface="CMMI10"/>
              </a:rPr>
              <a:t>A</a:t>
            </a:r>
            <a:r>
              <a:rPr lang="en-GB" smtClean="0">
                <a:solidFill>
                  <a:prstClr val="black"/>
                </a:solidFill>
                <a:latin typeface="CMMI8"/>
              </a:rPr>
              <a:t>A</a:t>
            </a:r>
            <a:r>
              <a:rPr lang="en-GB" smtClean="0">
                <a:solidFill>
                  <a:prstClr val="black"/>
                </a:solidFill>
                <a:latin typeface="LCMSS8"/>
              </a:rPr>
              <a:t>A</a:t>
            </a:r>
            <a:r>
              <a:rPr lang="en-GB" smtClean="0">
                <a:solidFill>
                  <a:prstClr val="black"/>
                </a:solidFill>
                <a:latin typeface="CMMI7"/>
              </a:rPr>
              <a:t>A</a:t>
            </a:r>
            <a:r>
              <a:rPr lang="en-GB" smtClean="0">
                <a:solidFill>
                  <a:prstClr val="black"/>
                </a:solidFill>
                <a:latin typeface="CMSY8"/>
              </a:rPr>
              <a:t>A</a:t>
            </a:r>
            <a:r>
              <a:rPr lang="en-GB" smtClean="0">
                <a:solidFill>
                  <a:prstClr val="black"/>
                </a:solidFill>
                <a:latin typeface="CMSY10ORIG"/>
              </a:rPr>
              <a:t>A</a:t>
            </a:r>
            <a:r>
              <a:rPr lang="en-GB" smtClean="0">
                <a:solidFill>
                  <a:prstClr val="black"/>
                </a:solidFill>
                <a:latin typeface="CMSS8"/>
              </a:rPr>
              <a:t>A</a:t>
            </a:r>
            <a:r>
              <a:rPr lang="en-GB" smtClean="0">
                <a:solidFill>
                  <a:prstClr val="black"/>
                </a:solidFill>
                <a:latin typeface="CMR5"/>
              </a:rPr>
              <a:t>A</a:t>
            </a:r>
            <a:r>
              <a:rPr lang="en-GB" smtClean="0">
                <a:solidFill>
                  <a:prstClr val="black"/>
                </a:solidFill>
                <a:latin typeface="CMMI5"/>
              </a:rPr>
              <a:t>A</a:t>
            </a:r>
            <a:r>
              <a:rPr lang="en-GB" smtClean="0">
                <a:solidFill>
                  <a:prstClr val="black"/>
                </a:solidFill>
                <a:latin typeface="CMSY5"/>
              </a:rPr>
              <a:t>A</a:t>
            </a:r>
            <a:r>
              <a:rPr lang="en-GB" smtClean="0">
                <a:solidFill>
                  <a:prstClr val="black"/>
                </a:solidFill>
                <a:latin typeface="CMSS9"/>
              </a:rPr>
              <a:t>A</a:t>
            </a:r>
            <a:r>
              <a:rPr lang="en-GB" smtClean="0">
                <a:solidFill>
                  <a:prstClr val="black"/>
                </a:solidFill>
                <a:latin typeface="CMSS10"/>
              </a:rPr>
              <a:t>A</a:t>
            </a:r>
            <a:endParaRPr lang="en-GB">
              <a:solidFill>
                <a:prstClr val="black"/>
              </a:solidFill>
            </a:endParaRPr>
          </a:p>
        </p:txBody>
      </p:sp>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304" y="819542"/>
            <a:ext cx="3960000" cy="5258880"/>
          </a:xfrm>
          <a:prstGeom prst="rect">
            <a:avLst/>
          </a:prstGeom>
        </p:spPr>
      </p:pic>
    </p:spTree>
    <p:extLst>
      <p:ext uri="{BB962C8B-B14F-4D97-AF65-F5344CB8AC3E}">
        <p14:creationId xmlns:p14="http://schemas.microsoft.com/office/powerpoint/2010/main" val="2890190228"/>
      </p:ext>
    </p:extLst>
  </p:cSld>
  <p:clrMapOvr>
    <a:masterClrMapping/>
  </p:clrMapOvr>
  <mc:AlternateContent xmlns:mc="http://schemas.openxmlformats.org/markup-compatibility/2006" xmlns:p14="http://schemas.microsoft.com/office/powerpoint/2010/main">
    <mc:Choice Requires="p14">
      <p:transition spd="slow" p14:dur="2000" advTm="8260"/>
    </mc:Choice>
    <mc:Fallback xmlns="">
      <p:transition spd="slow" advTm="826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custDataLst>
              <p:tags r:id="rId1"/>
            </p:custDataLst>
          </p:nvPr>
        </p:nvSpPr>
        <p:spPr>
          <a:xfrm>
            <a:off x="0" y="7112000"/>
            <a:ext cx="9144000" cy="646331"/>
          </a:xfrm>
          <a:prstGeom prst="rect">
            <a:avLst/>
          </a:prstGeom>
          <a:noFill/>
        </p:spPr>
        <p:txBody>
          <a:bodyPr vert="horz" rtlCol="0">
            <a:spAutoFit/>
          </a:bodyPr>
          <a:lstStyle/>
          <a:p>
            <a:r>
              <a:rPr lang="en-GB" smtClean="0">
                <a:solidFill>
                  <a:prstClr val="black"/>
                </a:solidFill>
              </a:rPr>
              <a:t>TexPoint fonts used in EMF. </a:t>
            </a:r>
          </a:p>
          <a:p>
            <a:r>
              <a:rPr lang="en-GB" smtClean="0">
                <a:solidFill>
                  <a:prstClr val="black"/>
                </a:solidFill>
              </a:rPr>
              <a:t>Read the TexPoint manual before you delete this box.: </a:t>
            </a:r>
            <a:r>
              <a:rPr lang="en-GB" smtClean="0">
                <a:solidFill>
                  <a:prstClr val="black"/>
                </a:solidFill>
                <a:latin typeface="CMEX10"/>
              </a:rPr>
              <a:t>A</a:t>
            </a:r>
            <a:r>
              <a:rPr lang="en-GB" smtClean="0">
                <a:solidFill>
                  <a:prstClr val="black"/>
                </a:solidFill>
                <a:latin typeface="CMSY7"/>
              </a:rPr>
              <a:t>A</a:t>
            </a:r>
            <a:r>
              <a:rPr lang="en-GB" smtClean="0">
                <a:solidFill>
                  <a:prstClr val="black"/>
                </a:solidFill>
                <a:latin typeface="CMR7"/>
              </a:rPr>
              <a:t>A</a:t>
            </a:r>
            <a:r>
              <a:rPr lang="en-GB" smtClean="0">
                <a:solidFill>
                  <a:prstClr val="black"/>
                </a:solidFill>
                <a:latin typeface="CMR10"/>
              </a:rPr>
              <a:t>A</a:t>
            </a:r>
            <a:r>
              <a:rPr lang="en-GB" smtClean="0">
                <a:solidFill>
                  <a:prstClr val="black"/>
                </a:solidFill>
                <a:latin typeface="CMMI10"/>
              </a:rPr>
              <a:t>A</a:t>
            </a:r>
            <a:r>
              <a:rPr lang="en-GB" smtClean="0">
                <a:solidFill>
                  <a:prstClr val="black"/>
                </a:solidFill>
                <a:latin typeface="CMMI8"/>
              </a:rPr>
              <a:t>A</a:t>
            </a:r>
            <a:r>
              <a:rPr lang="en-GB" smtClean="0">
                <a:solidFill>
                  <a:prstClr val="black"/>
                </a:solidFill>
                <a:latin typeface="LCMSS8"/>
              </a:rPr>
              <a:t>A</a:t>
            </a:r>
            <a:r>
              <a:rPr lang="en-GB" smtClean="0">
                <a:solidFill>
                  <a:prstClr val="black"/>
                </a:solidFill>
                <a:latin typeface="CMMI7"/>
              </a:rPr>
              <a:t>A</a:t>
            </a:r>
            <a:r>
              <a:rPr lang="en-GB" smtClean="0">
                <a:solidFill>
                  <a:prstClr val="black"/>
                </a:solidFill>
                <a:latin typeface="CMSY8"/>
              </a:rPr>
              <a:t>A</a:t>
            </a:r>
            <a:r>
              <a:rPr lang="en-GB" smtClean="0">
                <a:solidFill>
                  <a:prstClr val="black"/>
                </a:solidFill>
                <a:latin typeface="CMSY10ORIG"/>
              </a:rPr>
              <a:t>A</a:t>
            </a:r>
            <a:r>
              <a:rPr lang="en-GB" smtClean="0">
                <a:solidFill>
                  <a:prstClr val="black"/>
                </a:solidFill>
                <a:latin typeface="CMSS8"/>
              </a:rPr>
              <a:t>A</a:t>
            </a:r>
            <a:r>
              <a:rPr lang="en-GB" smtClean="0">
                <a:solidFill>
                  <a:prstClr val="black"/>
                </a:solidFill>
                <a:latin typeface="CMR5"/>
              </a:rPr>
              <a:t>A</a:t>
            </a:r>
            <a:r>
              <a:rPr lang="en-GB" smtClean="0">
                <a:solidFill>
                  <a:prstClr val="black"/>
                </a:solidFill>
                <a:latin typeface="CMMI5"/>
              </a:rPr>
              <a:t>A</a:t>
            </a:r>
            <a:r>
              <a:rPr lang="en-GB" smtClean="0">
                <a:solidFill>
                  <a:prstClr val="black"/>
                </a:solidFill>
                <a:latin typeface="CMSY5"/>
              </a:rPr>
              <a:t>A</a:t>
            </a:r>
            <a:r>
              <a:rPr lang="en-GB" smtClean="0">
                <a:solidFill>
                  <a:prstClr val="black"/>
                </a:solidFill>
                <a:latin typeface="CMSS9"/>
              </a:rPr>
              <a:t>A</a:t>
            </a:r>
            <a:r>
              <a:rPr lang="en-GB" smtClean="0">
                <a:solidFill>
                  <a:prstClr val="black"/>
                </a:solidFill>
                <a:latin typeface="CMSS10"/>
              </a:rPr>
              <a:t>A</a:t>
            </a:r>
            <a:endParaRPr lang="en-GB">
              <a:solidFill>
                <a:prstClr val="black"/>
              </a:solidFill>
            </a:endParaRPr>
          </a:p>
        </p:txBody>
      </p:sp>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3356" y="805391"/>
            <a:ext cx="3597286" cy="3780000"/>
          </a:xfrm>
          <a:prstGeom prst="rect">
            <a:avLst/>
          </a:prstGeom>
          <a:ln w="228600" cap="sq" cmpd="thickThin">
            <a:solidFill>
              <a:srgbClr val="000000"/>
            </a:solidFill>
            <a:prstDash val="solid"/>
            <a:miter lim="800000"/>
          </a:ln>
          <a:effectLst>
            <a:innerShdw blurRad="76200">
              <a:srgbClr val="000000"/>
            </a:innerShdw>
          </a:effectLst>
        </p:spPr>
      </p:pic>
      <p:grpSp>
        <p:nvGrpSpPr>
          <p:cNvPr id="7" name="Gruppieren 6"/>
          <p:cNvGrpSpPr/>
          <p:nvPr/>
        </p:nvGrpSpPr>
        <p:grpSpPr>
          <a:xfrm>
            <a:off x="3489780" y="5186907"/>
            <a:ext cx="2164439" cy="786402"/>
            <a:chOff x="3489780" y="5526545"/>
            <a:chExt cx="2164439" cy="786402"/>
          </a:xfrm>
        </p:grpSpPr>
        <p:sp>
          <p:nvSpPr>
            <p:cNvPr id="5" name="Textfeld 4"/>
            <p:cNvSpPr txBox="1"/>
            <p:nvPr/>
          </p:nvSpPr>
          <p:spPr>
            <a:xfrm>
              <a:off x="3489780" y="5526545"/>
              <a:ext cx="2164439" cy="400110"/>
            </a:xfrm>
            <a:prstGeom prst="rect">
              <a:avLst/>
            </a:prstGeom>
            <a:noFill/>
          </p:spPr>
          <p:txBody>
            <a:bodyPr wrap="none" rtlCol="0">
              <a:spAutoFit/>
            </a:bodyPr>
            <a:lstStyle/>
            <a:p>
              <a:r>
                <a:rPr lang="en-GB" sz="2000" b="1" dirty="0" smtClean="0"/>
                <a:t>Kenneth G. Wilson</a:t>
              </a:r>
              <a:endParaRPr lang="en-GB" sz="2000" b="1" dirty="0"/>
            </a:p>
          </p:txBody>
        </p:sp>
        <p:sp>
          <p:nvSpPr>
            <p:cNvPr id="6" name="Textfeld 5"/>
            <p:cNvSpPr txBox="1"/>
            <p:nvPr/>
          </p:nvSpPr>
          <p:spPr>
            <a:xfrm>
              <a:off x="3874532" y="5943615"/>
              <a:ext cx="1394934" cy="369332"/>
            </a:xfrm>
            <a:prstGeom prst="rect">
              <a:avLst/>
            </a:prstGeom>
            <a:noFill/>
          </p:spPr>
          <p:txBody>
            <a:bodyPr wrap="none" rtlCol="0">
              <a:spAutoFit/>
            </a:bodyPr>
            <a:lstStyle/>
            <a:p>
              <a:r>
                <a:rPr lang="en-GB" b="1" dirty="0" smtClean="0"/>
                <a:t>1936 – 2013</a:t>
              </a:r>
              <a:endParaRPr lang="en-GB" b="1" dirty="0"/>
            </a:p>
          </p:txBody>
        </p:sp>
      </p:grpSp>
      <p:grpSp>
        <p:nvGrpSpPr>
          <p:cNvPr id="8" name="Gruppieren 7"/>
          <p:cNvGrpSpPr/>
          <p:nvPr/>
        </p:nvGrpSpPr>
        <p:grpSpPr>
          <a:xfrm>
            <a:off x="970212" y="5190056"/>
            <a:ext cx="7203575" cy="789563"/>
            <a:chOff x="3489780" y="5526545"/>
            <a:chExt cx="7203575" cy="789563"/>
          </a:xfrm>
        </p:grpSpPr>
        <p:sp>
          <p:nvSpPr>
            <p:cNvPr id="9" name="Textfeld 8"/>
            <p:cNvSpPr txBox="1"/>
            <p:nvPr/>
          </p:nvSpPr>
          <p:spPr>
            <a:xfrm>
              <a:off x="3489780" y="5526545"/>
              <a:ext cx="7203575" cy="400110"/>
            </a:xfrm>
            <a:prstGeom prst="rect">
              <a:avLst/>
            </a:prstGeom>
            <a:noFill/>
          </p:spPr>
          <p:txBody>
            <a:bodyPr wrap="none" rtlCol="0">
              <a:spAutoFit/>
            </a:bodyPr>
            <a:lstStyle/>
            <a:p>
              <a:r>
                <a:rPr lang="en-GB" sz="2000" b="1" dirty="0" smtClean="0"/>
                <a:t>THU </a:t>
              </a:r>
              <a:r>
                <a:rPr lang="en-GB" sz="2000" b="1" dirty="0" smtClean="0"/>
                <a:t>11:45   </a:t>
              </a:r>
              <a:r>
                <a:rPr lang="en-GB" sz="2000" b="1" dirty="0" smtClean="0"/>
                <a:t>Kenneth G. Wilson; Obituary &amp; Award Announcement</a:t>
              </a:r>
              <a:endParaRPr lang="en-GB" sz="2400" b="1" dirty="0"/>
            </a:p>
          </p:txBody>
        </p:sp>
        <p:sp>
          <p:nvSpPr>
            <p:cNvPr id="10" name="Textfeld 9"/>
            <p:cNvSpPr txBox="1"/>
            <p:nvPr/>
          </p:nvSpPr>
          <p:spPr>
            <a:xfrm>
              <a:off x="4778466" y="5946776"/>
              <a:ext cx="1938544" cy="369332"/>
            </a:xfrm>
            <a:prstGeom prst="rect">
              <a:avLst/>
            </a:prstGeom>
            <a:noFill/>
          </p:spPr>
          <p:txBody>
            <a:bodyPr wrap="none" rtlCol="0">
              <a:spAutoFit/>
            </a:bodyPr>
            <a:lstStyle/>
            <a:p>
              <a:r>
                <a:rPr lang="en-GB" dirty="0" smtClean="0"/>
                <a:t>(Andreas </a:t>
              </a:r>
              <a:r>
                <a:rPr lang="en-GB" dirty="0" err="1" smtClean="0"/>
                <a:t>Kronfeld</a:t>
              </a:r>
              <a:r>
                <a:rPr lang="en-GB" dirty="0" smtClean="0"/>
                <a:t>)</a:t>
              </a:r>
              <a:endParaRPr lang="en-GB" dirty="0"/>
            </a:p>
          </p:txBody>
        </p:sp>
      </p:grpSp>
    </p:spTree>
    <p:extLst>
      <p:ext uri="{BB962C8B-B14F-4D97-AF65-F5344CB8AC3E}">
        <p14:creationId xmlns:p14="http://schemas.microsoft.com/office/powerpoint/2010/main" val="2451761629"/>
      </p:ext>
    </p:extLst>
  </p:cSld>
  <p:clrMapOvr>
    <a:masterClrMapping/>
  </p:clrMapOvr>
  <mc:AlternateContent xmlns:mc="http://schemas.openxmlformats.org/markup-compatibility/2006" xmlns:p14="http://schemas.microsoft.com/office/powerpoint/2010/main">
    <mc:Choice Requires="p14">
      <p:transition spd="slow" p14:dur="2000" advTm="8260"/>
    </mc:Choice>
    <mc:Fallback xmlns="">
      <p:transition spd="slow" advTm="82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custDataLst>
              <p:tags r:id="rId1"/>
            </p:custDataLst>
          </p:nvPr>
        </p:nvSpPr>
        <p:spPr>
          <a:xfrm>
            <a:off x="0" y="7112000"/>
            <a:ext cx="9144000" cy="646331"/>
          </a:xfrm>
          <a:prstGeom prst="rect">
            <a:avLst/>
          </a:prstGeom>
          <a:noFill/>
        </p:spPr>
        <p:txBody>
          <a:bodyPr vert="horz" rtlCol="0">
            <a:spAutoFit/>
          </a:bodyPr>
          <a:lstStyle/>
          <a:p>
            <a:r>
              <a:rPr lang="en-GB" smtClean="0">
                <a:solidFill>
                  <a:prstClr val="black"/>
                </a:solidFill>
              </a:rPr>
              <a:t>TexPoint fonts used in EMF. </a:t>
            </a:r>
          </a:p>
          <a:p>
            <a:r>
              <a:rPr lang="en-GB" smtClean="0">
                <a:solidFill>
                  <a:prstClr val="black"/>
                </a:solidFill>
              </a:rPr>
              <a:t>Read the TexPoint manual before you delete this box.: </a:t>
            </a:r>
            <a:r>
              <a:rPr lang="en-GB" smtClean="0">
                <a:solidFill>
                  <a:prstClr val="black"/>
                </a:solidFill>
                <a:latin typeface="CMEX10"/>
              </a:rPr>
              <a:t>A</a:t>
            </a:r>
            <a:r>
              <a:rPr lang="en-GB" smtClean="0">
                <a:solidFill>
                  <a:prstClr val="black"/>
                </a:solidFill>
                <a:latin typeface="CMSY7"/>
              </a:rPr>
              <a:t>A</a:t>
            </a:r>
            <a:r>
              <a:rPr lang="en-GB" smtClean="0">
                <a:solidFill>
                  <a:prstClr val="black"/>
                </a:solidFill>
                <a:latin typeface="CMR7"/>
              </a:rPr>
              <a:t>A</a:t>
            </a:r>
            <a:r>
              <a:rPr lang="en-GB" smtClean="0">
                <a:solidFill>
                  <a:prstClr val="black"/>
                </a:solidFill>
                <a:latin typeface="CMR10"/>
              </a:rPr>
              <a:t>A</a:t>
            </a:r>
            <a:r>
              <a:rPr lang="en-GB" smtClean="0">
                <a:solidFill>
                  <a:prstClr val="black"/>
                </a:solidFill>
                <a:latin typeface="CMMI10"/>
              </a:rPr>
              <a:t>A</a:t>
            </a:r>
            <a:r>
              <a:rPr lang="en-GB" smtClean="0">
                <a:solidFill>
                  <a:prstClr val="black"/>
                </a:solidFill>
                <a:latin typeface="CMMI8"/>
              </a:rPr>
              <a:t>A</a:t>
            </a:r>
            <a:r>
              <a:rPr lang="en-GB" smtClean="0">
                <a:solidFill>
                  <a:prstClr val="black"/>
                </a:solidFill>
                <a:latin typeface="LCMSS8"/>
              </a:rPr>
              <a:t>A</a:t>
            </a:r>
            <a:r>
              <a:rPr lang="en-GB" smtClean="0">
                <a:solidFill>
                  <a:prstClr val="black"/>
                </a:solidFill>
                <a:latin typeface="CMMI7"/>
              </a:rPr>
              <a:t>A</a:t>
            </a:r>
            <a:r>
              <a:rPr lang="en-GB" smtClean="0">
                <a:solidFill>
                  <a:prstClr val="black"/>
                </a:solidFill>
                <a:latin typeface="CMSY8"/>
              </a:rPr>
              <a:t>A</a:t>
            </a:r>
            <a:r>
              <a:rPr lang="en-GB" smtClean="0">
                <a:solidFill>
                  <a:prstClr val="black"/>
                </a:solidFill>
                <a:latin typeface="CMSY10ORIG"/>
              </a:rPr>
              <a:t>A</a:t>
            </a:r>
            <a:r>
              <a:rPr lang="en-GB" smtClean="0">
                <a:solidFill>
                  <a:prstClr val="black"/>
                </a:solidFill>
                <a:latin typeface="CMSS8"/>
              </a:rPr>
              <a:t>A</a:t>
            </a:r>
            <a:r>
              <a:rPr lang="en-GB" smtClean="0">
                <a:solidFill>
                  <a:prstClr val="black"/>
                </a:solidFill>
                <a:latin typeface="CMR5"/>
              </a:rPr>
              <a:t>A</a:t>
            </a:r>
            <a:r>
              <a:rPr lang="en-GB" smtClean="0">
                <a:solidFill>
                  <a:prstClr val="black"/>
                </a:solidFill>
                <a:latin typeface="CMMI5"/>
              </a:rPr>
              <a:t>A</a:t>
            </a:r>
            <a:r>
              <a:rPr lang="en-GB" smtClean="0">
                <a:solidFill>
                  <a:prstClr val="black"/>
                </a:solidFill>
                <a:latin typeface="CMSY5"/>
              </a:rPr>
              <a:t>A</a:t>
            </a:r>
            <a:r>
              <a:rPr lang="en-GB" smtClean="0">
                <a:solidFill>
                  <a:prstClr val="black"/>
                </a:solidFill>
                <a:latin typeface="CMSS9"/>
              </a:rPr>
              <a:t>A</a:t>
            </a:r>
            <a:r>
              <a:rPr lang="en-GB" smtClean="0">
                <a:solidFill>
                  <a:prstClr val="black"/>
                </a:solidFill>
                <a:latin typeface="CMSS10"/>
              </a:rPr>
              <a:t>A</a:t>
            </a:r>
            <a:endParaRPr lang="en-GB">
              <a:solidFill>
                <a:prstClr val="black"/>
              </a:solidFill>
            </a:endParaRPr>
          </a:p>
        </p:txBody>
      </p:sp>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2639" y="805391"/>
            <a:ext cx="2938719" cy="3780000"/>
          </a:xfrm>
          <a:prstGeom prst="rect">
            <a:avLst/>
          </a:prstGeom>
          <a:ln w="228600" cap="sq" cmpd="thickThin">
            <a:solidFill>
              <a:srgbClr val="000000"/>
            </a:solidFill>
            <a:prstDash val="solid"/>
            <a:miter lim="800000"/>
          </a:ln>
          <a:effectLst>
            <a:innerShdw blurRad="76200">
              <a:srgbClr val="000000"/>
            </a:innerShdw>
          </a:effectLst>
        </p:spPr>
      </p:pic>
      <p:grpSp>
        <p:nvGrpSpPr>
          <p:cNvPr id="7" name="Gruppieren 6"/>
          <p:cNvGrpSpPr/>
          <p:nvPr/>
        </p:nvGrpSpPr>
        <p:grpSpPr>
          <a:xfrm>
            <a:off x="3489780" y="5186907"/>
            <a:ext cx="2172390" cy="786402"/>
            <a:chOff x="3489780" y="5526545"/>
            <a:chExt cx="2172390" cy="786402"/>
          </a:xfrm>
        </p:grpSpPr>
        <p:sp>
          <p:nvSpPr>
            <p:cNvPr id="5" name="Textfeld 4"/>
            <p:cNvSpPr txBox="1"/>
            <p:nvPr/>
          </p:nvSpPr>
          <p:spPr>
            <a:xfrm>
              <a:off x="3489780" y="5526545"/>
              <a:ext cx="2172390" cy="400110"/>
            </a:xfrm>
            <a:prstGeom prst="rect">
              <a:avLst/>
            </a:prstGeom>
            <a:noFill/>
          </p:spPr>
          <p:txBody>
            <a:bodyPr wrap="none" rtlCol="0">
              <a:spAutoFit/>
            </a:bodyPr>
            <a:lstStyle/>
            <a:p>
              <a:r>
                <a:rPr lang="en-GB" sz="2000" b="1" dirty="0" smtClean="0"/>
                <a:t>Mikhail </a:t>
              </a:r>
              <a:r>
                <a:rPr lang="en-GB" sz="2000" b="1" dirty="0" err="1" smtClean="0"/>
                <a:t>Polikarpov</a:t>
              </a:r>
              <a:endParaRPr lang="en-GB" sz="2000" b="1" dirty="0"/>
            </a:p>
          </p:txBody>
        </p:sp>
        <p:sp>
          <p:nvSpPr>
            <p:cNvPr id="6" name="Textfeld 5"/>
            <p:cNvSpPr txBox="1"/>
            <p:nvPr/>
          </p:nvSpPr>
          <p:spPr>
            <a:xfrm>
              <a:off x="3900658" y="5943615"/>
              <a:ext cx="1342034" cy="369332"/>
            </a:xfrm>
            <a:prstGeom prst="rect">
              <a:avLst/>
            </a:prstGeom>
            <a:noFill/>
          </p:spPr>
          <p:txBody>
            <a:bodyPr wrap="none" rtlCol="0">
              <a:spAutoFit/>
            </a:bodyPr>
            <a:lstStyle/>
            <a:p>
              <a:r>
                <a:rPr lang="en-GB" b="1" dirty="0" smtClean="0"/>
                <a:t>1951 – 2013</a:t>
              </a:r>
              <a:endParaRPr lang="en-GB" b="1" dirty="0"/>
            </a:p>
          </p:txBody>
        </p:sp>
      </p:grpSp>
      <p:grpSp>
        <p:nvGrpSpPr>
          <p:cNvPr id="8" name="Gruppieren 7"/>
          <p:cNvGrpSpPr/>
          <p:nvPr/>
        </p:nvGrpSpPr>
        <p:grpSpPr>
          <a:xfrm>
            <a:off x="1339606" y="5177736"/>
            <a:ext cx="6464783" cy="789563"/>
            <a:chOff x="3489780" y="5526545"/>
            <a:chExt cx="6464783" cy="789563"/>
          </a:xfrm>
        </p:grpSpPr>
        <p:sp>
          <p:nvSpPr>
            <p:cNvPr id="9" name="Textfeld 8"/>
            <p:cNvSpPr txBox="1"/>
            <p:nvPr/>
          </p:nvSpPr>
          <p:spPr>
            <a:xfrm>
              <a:off x="3489780" y="5526545"/>
              <a:ext cx="6464783" cy="400110"/>
            </a:xfrm>
            <a:prstGeom prst="rect">
              <a:avLst/>
            </a:prstGeom>
            <a:noFill/>
          </p:spPr>
          <p:txBody>
            <a:bodyPr wrap="none" rtlCol="0">
              <a:spAutoFit/>
            </a:bodyPr>
            <a:lstStyle/>
            <a:p>
              <a:r>
                <a:rPr lang="en-GB" sz="2000" b="1" dirty="0" smtClean="0"/>
                <a:t>WED 8:30, Session 5E</a:t>
              </a:r>
              <a:r>
                <a:rPr lang="en-GB" sz="2000" b="1" dirty="0"/>
                <a:t>: </a:t>
              </a:r>
              <a:r>
                <a:rPr lang="en-GB" sz="2000" b="1" dirty="0" smtClean="0"/>
                <a:t>   “In </a:t>
              </a:r>
              <a:r>
                <a:rPr lang="en-GB" sz="2000" b="1" dirty="0"/>
                <a:t>memory of Mikhail </a:t>
              </a:r>
              <a:r>
                <a:rPr lang="en-GB" sz="2000" b="1" dirty="0" err="1" smtClean="0"/>
                <a:t>Polikarpov</a:t>
              </a:r>
              <a:r>
                <a:rPr lang="en-GB" sz="2000" b="1" dirty="0" smtClean="0"/>
                <a:t>”</a:t>
              </a:r>
              <a:endParaRPr lang="en-GB" sz="2400" b="1" dirty="0"/>
            </a:p>
          </p:txBody>
        </p:sp>
        <p:sp>
          <p:nvSpPr>
            <p:cNvPr id="10" name="Textfeld 9"/>
            <p:cNvSpPr txBox="1"/>
            <p:nvPr/>
          </p:nvSpPr>
          <p:spPr>
            <a:xfrm>
              <a:off x="4707442" y="5946776"/>
              <a:ext cx="3764813" cy="369332"/>
            </a:xfrm>
            <a:prstGeom prst="rect">
              <a:avLst/>
            </a:prstGeom>
            <a:noFill/>
          </p:spPr>
          <p:txBody>
            <a:bodyPr wrap="none" rtlCol="0">
              <a:spAutoFit/>
            </a:bodyPr>
            <a:lstStyle/>
            <a:p>
              <a:r>
                <a:rPr lang="en-GB" dirty="0" smtClean="0"/>
                <a:t>(</a:t>
              </a:r>
              <a:r>
                <a:rPr lang="en-GB" dirty="0" err="1" smtClean="0"/>
                <a:t>Vitaly</a:t>
              </a:r>
              <a:r>
                <a:rPr lang="en-GB" dirty="0" smtClean="0"/>
                <a:t> </a:t>
              </a:r>
              <a:r>
                <a:rPr lang="en-GB" dirty="0" err="1" smtClean="0"/>
                <a:t>Bornyakov</a:t>
              </a:r>
              <a:r>
                <a:rPr lang="en-GB" dirty="0" smtClean="0"/>
                <a:t> &amp; </a:t>
              </a:r>
              <a:r>
                <a:rPr lang="en-GB" dirty="0" err="1" smtClean="0"/>
                <a:t>Pavel</a:t>
              </a:r>
              <a:r>
                <a:rPr lang="en-GB" dirty="0" smtClean="0"/>
                <a:t> </a:t>
              </a:r>
              <a:r>
                <a:rPr lang="en-GB" dirty="0" err="1" smtClean="0"/>
                <a:t>Buividovich</a:t>
              </a:r>
              <a:r>
                <a:rPr lang="en-GB" dirty="0" smtClean="0"/>
                <a:t>)</a:t>
              </a:r>
              <a:endParaRPr lang="en-GB" dirty="0"/>
            </a:p>
          </p:txBody>
        </p:sp>
      </p:grpSp>
    </p:spTree>
    <p:extLst>
      <p:ext uri="{BB962C8B-B14F-4D97-AF65-F5344CB8AC3E}">
        <p14:creationId xmlns:p14="http://schemas.microsoft.com/office/powerpoint/2010/main" val="1105510492"/>
      </p:ext>
    </p:extLst>
  </p:cSld>
  <p:clrMapOvr>
    <a:masterClrMapping/>
  </p:clrMapOvr>
  <mc:AlternateContent xmlns:mc="http://schemas.openxmlformats.org/markup-compatibility/2006" xmlns:p14="http://schemas.microsoft.com/office/powerpoint/2010/main">
    <mc:Choice Requires="p14">
      <p:transition spd="slow" p14:dur="2000" advTm="8260"/>
    </mc:Choice>
    <mc:Fallback xmlns="">
      <p:transition spd="slow" advTm="82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custDataLst>
              <p:tags r:id="rId1"/>
            </p:custDataLst>
          </p:nvPr>
        </p:nvSpPr>
        <p:spPr>
          <a:xfrm>
            <a:off x="0" y="7112000"/>
            <a:ext cx="9144000" cy="646331"/>
          </a:xfrm>
          <a:prstGeom prst="rect">
            <a:avLst/>
          </a:prstGeom>
          <a:noFill/>
        </p:spPr>
        <p:txBody>
          <a:bodyPr vert="horz" rtlCol="0">
            <a:spAutoFit/>
          </a:bodyPr>
          <a:lstStyle/>
          <a:p>
            <a:r>
              <a:rPr lang="en-GB" smtClean="0">
                <a:solidFill>
                  <a:prstClr val="black"/>
                </a:solidFill>
              </a:rPr>
              <a:t>TexPoint fonts used in EMF. </a:t>
            </a:r>
          </a:p>
          <a:p>
            <a:r>
              <a:rPr lang="en-GB" smtClean="0">
                <a:solidFill>
                  <a:prstClr val="black"/>
                </a:solidFill>
              </a:rPr>
              <a:t>Read the TexPoint manual before you delete this box.: </a:t>
            </a:r>
            <a:r>
              <a:rPr lang="en-GB" smtClean="0">
                <a:solidFill>
                  <a:prstClr val="black"/>
                </a:solidFill>
                <a:latin typeface="CMEX10"/>
              </a:rPr>
              <a:t>A</a:t>
            </a:r>
            <a:r>
              <a:rPr lang="en-GB" smtClean="0">
                <a:solidFill>
                  <a:prstClr val="black"/>
                </a:solidFill>
                <a:latin typeface="CMSY7"/>
              </a:rPr>
              <a:t>A</a:t>
            </a:r>
            <a:r>
              <a:rPr lang="en-GB" smtClean="0">
                <a:solidFill>
                  <a:prstClr val="black"/>
                </a:solidFill>
                <a:latin typeface="CMR7"/>
              </a:rPr>
              <a:t>A</a:t>
            </a:r>
            <a:r>
              <a:rPr lang="en-GB" smtClean="0">
                <a:solidFill>
                  <a:prstClr val="black"/>
                </a:solidFill>
                <a:latin typeface="CMR10"/>
              </a:rPr>
              <a:t>A</a:t>
            </a:r>
            <a:r>
              <a:rPr lang="en-GB" smtClean="0">
                <a:solidFill>
                  <a:prstClr val="black"/>
                </a:solidFill>
                <a:latin typeface="CMMI10"/>
              </a:rPr>
              <a:t>A</a:t>
            </a:r>
            <a:r>
              <a:rPr lang="en-GB" smtClean="0">
                <a:solidFill>
                  <a:prstClr val="black"/>
                </a:solidFill>
                <a:latin typeface="CMMI8"/>
              </a:rPr>
              <a:t>A</a:t>
            </a:r>
            <a:r>
              <a:rPr lang="en-GB" smtClean="0">
                <a:solidFill>
                  <a:prstClr val="black"/>
                </a:solidFill>
                <a:latin typeface="LCMSS8"/>
              </a:rPr>
              <a:t>A</a:t>
            </a:r>
            <a:r>
              <a:rPr lang="en-GB" smtClean="0">
                <a:solidFill>
                  <a:prstClr val="black"/>
                </a:solidFill>
                <a:latin typeface="CMMI7"/>
              </a:rPr>
              <a:t>A</a:t>
            </a:r>
            <a:r>
              <a:rPr lang="en-GB" smtClean="0">
                <a:solidFill>
                  <a:prstClr val="black"/>
                </a:solidFill>
                <a:latin typeface="CMSY8"/>
              </a:rPr>
              <a:t>A</a:t>
            </a:r>
            <a:r>
              <a:rPr lang="en-GB" smtClean="0">
                <a:solidFill>
                  <a:prstClr val="black"/>
                </a:solidFill>
                <a:latin typeface="CMSY10ORIG"/>
              </a:rPr>
              <a:t>A</a:t>
            </a:r>
            <a:r>
              <a:rPr lang="en-GB" smtClean="0">
                <a:solidFill>
                  <a:prstClr val="black"/>
                </a:solidFill>
                <a:latin typeface="CMSS8"/>
              </a:rPr>
              <a:t>A</a:t>
            </a:r>
            <a:r>
              <a:rPr lang="en-GB" smtClean="0">
                <a:solidFill>
                  <a:prstClr val="black"/>
                </a:solidFill>
                <a:latin typeface="CMR5"/>
              </a:rPr>
              <a:t>A</a:t>
            </a:r>
            <a:r>
              <a:rPr lang="en-GB" smtClean="0">
                <a:solidFill>
                  <a:prstClr val="black"/>
                </a:solidFill>
                <a:latin typeface="CMMI5"/>
              </a:rPr>
              <a:t>A</a:t>
            </a:r>
            <a:r>
              <a:rPr lang="en-GB" smtClean="0">
                <a:solidFill>
                  <a:prstClr val="black"/>
                </a:solidFill>
                <a:latin typeface="CMSY5"/>
              </a:rPr>
              <a:t>A</a:t>
            </a:r>
            <a:r>
              <a:rPr lang="en-GB" smtClean="0">
                <a:solidFill>
                  <a:prstClr val="black"/>
                </a:solidFill>
                <a:latin typeface="CMSS9"/>
              </a:rPr>
              <a:t>A</a:t>
            </a:r>
            <a:r>
              <a:rPr lang="en-GB" smtClean="0">
                <a:solidFill>
                  <a:prstClr val="black"/>
                </a:solidFill>
                <a:latin typeface="CMSS10"/>
              </a:rPr>
              <a:t>A</a:t>
            </a:r>
            <a:endParaRPr lang="en-GB">
              <a:solidFill>
                <a:prstClr val="black"/>
              </a:solidFill>
            </a:endParaRPr>
          </a:p>
        </p:txBody>
      </p:sp>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304" y="819542"/>
            <a:ext cx="3960000" cy="5258880"/>
          </a:xfrm>
          <a:prstGeom prst="rect">
            <a:avLst/>
          </a:prstGeom>
        </p:spPr>
      </p:pic>
    </p:spTree>
    <p:extLst>
      <p:ext uri="{BB962C8B-B14F-4D97-AF65-F5344CB8AC3E}">
        <p14:creationId xmlns:p14="http://schemas.microsoft.com/office/powerpoint/2010/main" val="3290558214"/>
      </p:ext>
    </p:extLst>
  </p:cSld>
  <p:clrMapOvr>
    <a:masterClrMapping/>
  </p:clrMapOvr>
  <mc:AlternateContent xmlns:mc="http://schemas.openxmlformats.org/markup-compatibility/2006" xmlns:p14="http://schemas.microsoft.com/office/powerpoint/2010/main">
    <mc:Choice Requires="p14">
      <p:transition spd="slow" p14:dur="2000" advTm="8260"/>
    </mc:Choice>
    <mc:Fallback xmlns="">
      <p:transition spd="slow" advTm="826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8430" y="3922956"/>
            <a:ext cx="1584000" cy="1584000"/>
          </a:xfrm>
          <a:prstGeom prst="rect">
            <a:avLst/>
          </a:prstGeom>
        </p:spPr>
      </p:pic>
      <p:sp>
        <p:nvSpPr>
          <p:cNvPr id="2" name="Textfeld 1"/>
          <p:cNvSpPr txBox="1"/>
          <p:nvPr>
            <p:custDataLst>
              <p:tags r:id="rId1"/>
            </p:custDataLst>
          </p:nvPr>
        </p:nvSpPr>
        <p:spPr>
          <a:xfrm>
            <a:off x="0" y="7112000"/>
            <a:ext cx="9144000" cy="646331"/>
          </a:xfrm>
          <a:prstGeom prst="rect">
            <a:avLst/>
          </a:prstGeom>
          <a:noFill/>
        </p:spPr>
        <p:txBody>
          <a:bodyPr vert="horz" rtlCol="0">
            <a:spAutoFit/>
          </a:bodyPr>
          <a:lstStyle/>
          <a:p>
            <a:r>
              <a:rPr lang="en-GB" smtClean="0">
                <a:solidFill>
                  <a:prstClr val="black"/>
                </a:solidFill>
              </a:rPr>
              <a:t>TexPoint fonts used in EMF. </a:t>
            </a:r>
          </a:p>
          <a:p>
            <a:r>
              <a:rPr lang="en-GB" smtClean="0">
                <a:solidFill>
                  <a:prstClr val="black"/>
                </a:solidFill>
              </a:rPr>
              <a:t>Read the TexPoint manual before you delete this box.: </a:t>
            </a:r>
            <a:r>
              <a:rPr lang="en-GB" smtClean="0">
                <a:solidFill>
                  <a:prstClr val="black"/>
                </a:solidFill>
                <a:latin typeface="CMEX10"/>
              </a:rPr>
              <a:t>A</a:t>
            </a:r>
            <a:r>
              <a:rPr lang="en-GB" smtClean="0">
                <a:solidFill>
                  <a:prstClr val="black"/>
                </a:solidFill>
                <a:latin typeface="CMSY7"/>
              </a:rPr>
              <a:t>A</a:t>
            </a:r>
            <a:r>
              <a:rPr lang="en-GB" smtClean="0">
                <a:solidFill>
                  <a:prstClr val="black"/>
                </a:solidFill>
                <a:latin typeface="CMR7"/>
              </a:rPr>
              <a:t>A</a:t>
            </a:r>
            <a:r>
              <a:rPr lang="en-GB" smtClean="0">
                <a:solidFill>
                  <a:prstClr val="black"/>
                </a:solidFill>
                <a:latin typeface="CMR10"/>
              </a:rPr>
              <a:t>A</a:t>
            </a:r>
            <a:r>
              <a:rPr lang="en-GB" smtClean="0">
                <a:solidFill>
                  <a:prstClr val="black"/>
                </a:solidFill>
                <a:latin typeface="CMMI10"/>
              </a:rPr>
              <a:t>A</a:t>
            </a:r>
            <a:r>
              <a:rPr lang="en-GB" smtClean="0">
                <a:solidFill>
                  <a:prstClr val="black"/>
                </a:solidFill>
                <a:latin typeface="CMMI8"/>
              </a:rPr>
              <a:t>A</a:t>
            </a:r>
            <a:r>
              <a:rPr lang="en-GB" smtClean="0">
                <a:solidFill>
                  <a:prstClr val="black"/>
                </a:solidFill>
                <a:latin typeface="LCMSS8"/>
              </a:rPr>
              <a:t>A</a:t>
            </a:r>
            <a:r>
              <a:rPr lang="en-GB" smtClean="0">
                <a:solidFill>
                  <a:prstClr val="black"/>
                </a:solidFill>
                <a:latin typeface="CMMI7"/>
              </a:rPr>
              <a:t>A</a:t>
            </a:r>
            <a:r>
              <a:rPr lang="en-GB" smtClean="0">
                <a:solidFill>
                  <a:prstClr val="black"/>
                </a:solidFill>
                <a:latin typeface="CMSY8"/>
              </a:rPr>
              <a:t>A</a:t>
            </a:r>
            <a:r>
              <a:rPr lang="en-GB" smtClean="0">
                <a:solidFill>
                  <a:prstClr val="black"/>
                </a:solidFill>
                <a:latin typeface="CMSY10ORIG"/>
              </a:rPr>
              <a:t>A</a:t>
            </a:r>
            <a:r>
              <a:rPr lang="en-GB" smtClean="0">
                <a:solidFill>
                  <a:prstClr val="black"/>
                </a:solidFill>
                <a:latin typeface="CMSS8"/>
              </a:rPr>
              <a:t>A</a:t>
            </a:r>
            <a:r>
              <a:rPr lang="en-GB" smtClean="0">
                <a:solidFill>
                  <a:prstClr val="black"/>
                </a:solidFill>
                <a:latin typeface="CMR5"/>
              </a:rPr>
              <a:t>A</a:t>
            </a:r>
            <a:r>
              <a:rPr lang="en-GB" smtClean="0">
                <a:solidFill>
                  <a:prstClr val="black"/>
                </a:solidFill>
                <a:latin typeface="CMMI5"/>
              </a:rPr>
              <a:t>A</a:t>
            </a:r>
            <a:r>
              <a:rPr lang="en-GB" smtClean="0">
                <a:solidFill>
                  <a:prstClr val="black"/>
                </a:solidFill>
                <a:latin typeface="CMSY5"/>
              </a:rPr>
              <a:t>A</a:t>
            </a:r>
            <a:r>
              <a:rPr lang="en-GB" smtClean="0">
                <a:solidFill>
                  <a:prstClr val="black"/>
                </a:solidFill>
                <a:latin typeface="CMSS9"/>
              </a:rPr>
              <a:t>A</a:t>
            </a:r>
            <a:r>
              <a:rPr lang="en-GB" smtClean="0">
                <a:solidFill>
                  <a:prstClr val="black"/>
                </a:solidFill>
                <a:latin typeface="CMSS10"/>
              </a:rPr>
              <a:t>A</a:t>
            </a:r>
            <a:endParaRPr lang="en-GB">
              <a:solidFill>
                <a:prstClr val="black"/>
              </a:solidFill>
            </a:endParaRPr>
          </a:p>
        </p:txBody>
      </p:sp>
      <p:sp>
        <p:nvSpPr>
          <p:cNvPr id="7" name="Textfeld 6"/>
          <p:cNvSpPr txBox="1"/>
          <p:nvPr/>
        </p:nvSpPr>
        <p:spPr>
          <a:xfrm>
            <a:off x="2488802" y="431575"/>
            <a:ext cx="4424032" cy="584775"/>
          </a:xfrm>
          <a:prstGeom prst="rect">
            <a:avLst/>
          </a:prstGeom>
          <a:noFill/>
        </p:spPr>
        <p:txBody>
          <a:bodyPr wrap="none" rtlCol="0">
            <a:spAutoFit/>
          </a:bodyPr>
          <a:lstStyle/>
          <a:p>
            <a:r>
              <a:rPr lang="en-GB" sz="3200" b="1" dirty="0" smtClean="0">
                <a:solidFill>
                  <a:srgbClr val="C00000"/>
                </a:solidFill>
                <a:effectLst>
                  <a:outerShdw blurRad="38100" dist="38100" dir="2700000" algn="tl">
                    <a:srgbClr val="000000">
                      <a:alpha val="43137"/>
                    </a:srgbClr>
                  </a:outerShdw>
                </a:effectLst>
              </a:rPr>
              <a:t>Sponsors and Supporters</a:t>
            </a:r>
            <a:endParaRPr lang="en-GB" sz="3200" b="1" dirty="0">
              <a:solidFill>
                <a:srgbClr val="C00000"/>
              </a:solidFill>
              <a:effectLst>
                <a:outerShdw blurRad="38100" dist="38100" dir="2700000" algn="tl">
                  <a:srgbClr val="000000">
                    <a:alpha val="43137"/>
                  </a:srgbClr>
                </a:outerShdw>
              </a:effectLst>
            </a:endParaRPr>
          </a:p>
        </p:txBody>
      </p:sp>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1490" y="3022218"/>
            <a:ext cx="1434146" cy="504000"/>
          </a:xfrm>
          <a:prstGeom prst="rect">
            <a:avLst/>
          </a:prstGeom>
        </p:spPr>
      </p:pic>
      <p:pic>
        <p:nvPicPr>
          <p:cNvPr id="9" name="Grafi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76387" y="1261802"/>
            <a:ext cx="2048862" cy="1152000"/>
          </a:xfrm>
          <a:prstGeom prst="rect">
            <a:avLst/>
          </a:prstGeom>
        </p:spPr>
      </p:pic>
      <p:pic>
        <p:nvPicPr>
          <p:cNvPr id="10" name="Grafik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92058" y="2879548"/>
            <a:ext cx="1740180" cy="792000"/>
          </a:xfrm>
          <a:prstGeom prst="rect">
            <a:avLst/>
          </a:prstGeom>
        </p:spPr>
      </p:pic>
      <p:pic>
        <p:nvPicPr>
          <p:cNvPr id="11" name="Grafik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13959" y="5543226"/>
            <a:ext cx="1717827" cy="936000"/>
          </a:xfrm>
          <a:prstGeom prst="rect">
            <a:avLst/>
          </a:prstGeom>
        </p:spPr>
      </p:pic>
      <p:pic>
        <p:nvPicPr>
          <p:cNvPr id="12" name="Grafik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1490" y="4318868"/>
            <a:ext cx="1512000" cy="803523"/>
          </a:xfrm>
          <a:prstGeom prst="rect">
            <a:avLst/>
          </a:prstGeom>
        </p:spPr>
      </p:pic>
      <p:pic>
        <p:nvPicPr>
          <p:cNvPr id="13" name="Grafik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94502" y="4293672"/>
            <a:ext cx="1980000" cy="842560"/>
          </a:xfrm>
          <a:prstGeom prst="rect">
            <a:avLst/>
          </a:prstGeom>
        </p:spPr>
      </p:pic>
      <p:pic>
        <p:nvPicPr>
          <p:cNvPr id="15" name="Grafik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9474" y="1567372"/>
            <a:ext cx="2016031" cy="540000"/>
          </a:xfrm>
          <a:prstGeom prst="rect">
            <a:avLst/>
          </a:prstGeom>
        </p:spPr>
      </p:pic>
      <p:pic>
        <p:nvPicPr>
          <p:cNvPr id="17" name="Grafik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95729" y="2734218"/>
            <a:ext cx="2810179" cy="1080000"/>
          </a:xfrm>
          <a:prstGeom prst="rect">
            <a:avLst/>
          </a:prstGeom>
        </p:spPr>
      </p:pic>
      <p:pic>
        <p:nvPicPr>
          <p:cNvPr id="19" name="Grafik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80729" y="1198006"/>
            <a:ext cx="1759401" cy="1296000"/>
          </a:xfrm>
          <a:prstGeom prst="rect">
            <a:avLst/>
          </a:prstGeom>
        </p:spPr>
      </p:pic>
      <p:grpSp>
        <p:nvGrpSpPr>
          <p:cNvPr id="20" name="Gruppieren 19"/>
          <p:cNvGrpSpPr/>
          <p:nvPr/>
        </p:nvGrpSpPr>
        <p:grpSpPr>
          <a:xfrm>
            <a:off x="1763688" y="5702332"/>
            <a:ext cx="2673350" cy="617538"/>
            <a:chOff x="6202363" y="6019800"/>
            <a:chExt cx="2673350" cy="617538"/>
          </a:xfrm>
        </p:grpSpPr>
        <p:pic>
          <p:nvPicPr>
            <p:cNvPr id="21" name="Picture 8" descr="jgu_logo_cmyk_ebenen"/>
            <p:cNvPicPr>
              <a:picLocks noChangeAspect="1" noChangeArrowheads="1"/>
            </p:cNvPicPr>
            <p:nvPr/>
          </p:nvPicPr>
          <p:blipFill>
            <a:blip r:embed="rId14"/>
            <a:srcRect/>
            <a:stretch>
              <a:fillRect/>
            </a:stretch>
          </p:blipFill>
          <p:spPr bwMode="auto">
            <a:xfrm>
              <a:off x="8305800" y="6019800"/>
              <a:ext cx="569913" cy="617538"/>
            </a:xfrm>
            <a:prstGeom prst="rect">
              <a:avLst/>
            </a:prstGeom>
            <a:noFill/>
            <a:ln w="9525">
              <a:noFill/>
              <a:miter lim="800000"/>
              <a:headEnd/>
              <a:tailEnd/>
            </a:ln>
            <a:effectLst/>
          </p:spPr>
        </p:pic>
        <p:pic>
          <p:nvPicPr>
            <p:cNvPr id="22" name="Picture 12" descr="jgu_logo_cmyk_ebenen"/>
            <p:cNvPicPr>
              <a:picLocks noChangeAspect="1" noChangeArrowheads="1"/>
            </p:cNvPicPr>
            <p:nvPr/>
          </p:nvPicPr>
          <p:blipFill>
            <a:blip r:embed="rId15"/>
            <a:srcRect/>
            <a:stretch>
              <a:fillRect/>
            </a:stretch>
          </p:blipFill>
          <p:spPr bwMode="auto">
            <a:xfrm>
              <a:off x="6202363" y="6186488"/>
              <a:ext cx="1990725" cy="373062"/>
            </a:xfrm>
            <a:prstGeom prst="rect">
              <a:avLst/>
            </a:prstGeom>
            <a:noFill/>
            <a:ln w="9525">
              <a:noFill/>
              <a:miter lim="800000"/>
              <a:headEnd/>
              <a:tailEnd/>
            </a:ln>
          </p:spPr>
        </p:pic>
      </p:grpSp>
    </p:spTree>
    <p:extLst>
      <p:ext uri="{BB962C8B-B14F-4D97-AF65-F5344CB8AC3E}">
        <p14:creationId xmlns:p14="http://schemas.microsoft.com/office/powerpoint/2010/main" val="3536844135"/>
      </p:ext>
    </p:extLst>
  </p:cSld>
  <p:clrMapOvr>
    <a:masterClrMapping/>
  </p:clrMapOvr>
  <mc:AlternateContent xmlns:mc="http://schemas.openxmlformats.org/markup-compatibility/2006" xmlns:p14="http://schemas.microsoft.com/office/powerpoint/2010/main">
    <mc:Choice Requires="p14">
      <p:transition spd="slow" p14:dur="2000" advTm="8260"/>
    </mc:Choice>
    <mc:Fallback xmlns="">
      <p:transition spd="slow" advTm="826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custDataLst>
              <p:tags r:id="rId1"/>
            </p:custDataLst>
          </p:nvPr>
        </p:nvSpPr>
        <p:spPr>
          <a:xfrm>
            <a:off x="0" y="7112000"/>
            <a:ext cx="9144000" cy="646331"/>
          </a:xfrm>
          <a:prstGeom prst="rect">
            <a:avLst/>
          </a:prstGeom>
          <a:noFill/>
        </p:spPr>
        <p:txBody>
          <a:bodyPr vert="horz" rtlCol="0">
            <a:spAutoFit/>
          </a:bodyPr>
          <a:lstStyle/>
          <a:p>
            <a:r>
              <a:rPr lang="en-GB" smtClean="0">
                <a:solidFill>
                  <a:prstClr val="black"/>
                </a:solidFill>
              </a:rPr>
              <a:t>TexPoint fonts used in EMF. </a:t>
            </a:r>
          </a:p>
          <a:p>
            <a:r>
              <a:rPr lang="en-GB" smtClean="0">
                <a:solidFill>
                  <a:prstClr val="black"/>
                </a:solidFill>
              </a:rPr>
              <a:t>Read the TexPoint manual before you delete this box.: </a:t>
            </a:r>
            <a:r>
              <a:rPr lang="en-GB" smtClean="0">
                <a:solidFill>
                  <a:prstClr val="black"/>
                </a:solidFill>
                <a:latin typeface="CMEX10"/>
              </a:rPr>
              <a:t>A</a:t>
            </a:r>
            <a:r>
              <a:rPr lang="en-GB" smtClean="0">
                <a:solidFill>
                  <a:prstClr val="black"/>
                </a:solidFill>
                <a:latin typeface="CMSY7"/>
              </a:rPr>
              <a:t>A</a:t>
            </a:r>
            <a:r>
              <a:rPr lang="en-GB" smtClean="0">
                <a:solidFill>
                  <a:prstClr val="black"/>
                </a:solidFill>
                <a:latin typeface="CMR7"/>
              </a:rPr>
              <a:t>A</a:t>
            </a:r>
            <a:r>
              <a:rPr lang="en-GB" smtClean="0">
                <a:solidFill>
                  <a:prstClr val="black"/>
                </a:solidFill>
                <a:latin typeface="CMR10"/>
              </a:rPr>
              <a:t>A</a:t>
            </a:r>
            <a:r>
              <a:rPr lang="en-GB" smtClean="0">
                <a:solidFill>
                  <a:prstClr val="black"/>
                </a:solidFill>
                <a:latin typeface="CMMI10"/>
              </a:rPr>
              <a:t>A</a:t>
            </a:r>
            <a:r>
              <a:rPr lang="en-GB" smtClean="0">
                <a:solidFill>
                  <a:prstClr val="black"/>
                </a:solidFill>
                <a:latin typeface="CMMI8"/>
              </a:rPr>
              <a:t>A</a:t>
            </a:r>
            <a:r>
              <a:rPr lang="en-GB" smtClean="0">
                <a:solidFill>
                  <a:prstClr val="black"/>
                </a:solidFill>
                <a:latin typeface="LCMSS8"/>
              </a:rPr>
              <a:t>A</a:t>
            </a:r>
            <a:r>
              <a:rPr lang="en-GB" smtClean="0">
                <a:solidFill>
                  <a:prstClr val="black"/>
                </a:solidFill>
                <a:latin typeface="CMMI7"/>
              </a:rPr>
              <a:t>A</a:t>
            </a:r>
            <a:r>
              <a:rPr lang="en-GB" smtClean="0">
                <a:solidFill>
                  <a:prstClr val="black"/>
                </a:solidFill>
                <a:latin typeface="CMSY8"/>
              </a:rPr>
              <a:t>A</a:t>
            </a:r>
            <a:r>
              <a:rPr lang="en-GB" smtClean="0">
                <a:solidFill>
                  <a:prstClr val="black"/>
                </a:solidFill>
                <a:latin typeface="CMSY10ORIG"/>
              </a:rPr>
              <a:t>A</a:t>
            </a:r>
            <a:r>
              <a:rPr lang="en-GB" smtClean="0">
                <a:solidFill>
                  <a:prstClr val="black"/>
                </a:solidFill>
                <a:latin typeface="CMSS8"/>
              </a:rPr>
              <a:t>A</a:t>
            </a:r>
            <a:r>
              <a:rPr lang="en-GB" smtClean="0">
                <a:solidFill>
                  <a:prstClr val="black"/>
                </a:solidFill>
                <a:latin typeface="CMR5"/>
              </a:rPr>
              <a:t>A</a:t>
            </a:r>
            <a:r>
              <a:rPr lang="en-GB" smtClean="0">
                <a:solidFill>
                  <a:prstClr val="black"/>
                </a:solidFill>
                <a:latin typeface="CMMI5"/>
              </a:rPr>
              <a:t>A</a:t>
            </a:r>
            <a:r>
              <a:rPr lang="en-GB" smtClean="0">
                <a:solidFill>
                  <a:prstClr val="black"/>
                </a:solidFill>
                <a:latin typeface="CMSY5"/>
              </a:rPr>
              <a:t>A</a:t>
            </a:r>
            <a:r>
              <a:rPr lang="en-GB" smtClean="0">
                <a:solidFill>
                  <a:prstClr val="black"/>
                </a:solidFill>
                <a:latin typeface="CMSS9"/>
              </a:rPr>
              <a:t>A</a:t>
            </a:r>
            <a:r>
              <a:rPr lang="en-GB" smtClean="0">
                <a:solidFill>
                  <a:prstClr val="black"/>
                </a:solidFill>
                <a:latin typeface="CMSS10"/>
              </a:rPr>
              <a:t>A</a:t>
            </a:r>
            <a:endParaRPr lang="en-GB">
              <a:solidFill>
                <a:prstClr val="black"/>
              </a:solidFill>
            </a:endParaRPr>
          </a:p>
        </p:txBody>
      </p:sp>
      <p:sp>
        <p:nvSpPr>
          <p:cNvPr id="5" name="Textfeld 4"/>
          <p:cNvSpPr txBox="1"/>
          <p:nvPr/>
        </p:nvSpPr>
        <p:spPr>
          <a:xfrm>
            <a:off x="2173554" y="428144"/>
            <a:ext cx="4796891" cy="584775"/>
          </a:xfrm>
          <a:prstGeom prst="rect">
            <a:avLst/>
          </a:prstGeom>
          <a:noFill/>
        </p:spPr>
        <p:txBody>
          <a:bodyPr wrap="none" rtlCol="0">
            <a:spAutoFit/>
          </a:bodyPr>
          <a:lstStyle/>
          <a:p>
            <a:r>
              <a:rPr lang="en-GB" sz="3200" b="1" dirty="0" smtClean="0">
                <a:solidFill>
                  <a:srgbClr val="C00000"/>
                </a:solidFill>
                <a:effectLst>
                  <a:outerShdw blurRad="38100" dist="38100" dir="2700000" algn="tl">
                    <a:srgbClr val="000000">
                      <a:alpha val="43137"/>
                    </a:srgbClr>
                  </a:outerShdw>
                </a:effectLst>
              </a:rPr>
              <a:t>Some practical information</a:t>
            </a:r>
            <a:endParaRPr lang="en-GB" sz="3200" b="1" dirty="0">
              <a:solidFill>
                <a:srgbClr val="C00000"/>
              </a:solidFill>
              <a:effectLst>
                <a:outerShdw blurRad="38100" dist="38100" dir="2700000" algn="tl">
                  <a:srgbClr val="000000">
                    <a:alpha val="43137"/>
                  </a:srgbClr>
                </a:outerShdw>
              </a:effectLst>
            </a:endParaRPr>
          </a:p>
        </p:txBody>
      </p:sp>
      <p:sp>
        <p:nvSpPr>
          <p:cNvPr id="6" name="Textfeld 5"/>
          <p:cNvSpPr txBox="1"/>
          <p:nvPr/>
        </p:nvSpPr>
        <p:spPr>
          <a:xfrm>
            <a:off x="467544" y="1268760"/>
            <a:ext cx="3397212" cy="400110"/>
          </a:xfrm>
          <a:prstGeom prst="rect">
            <a:avLst/>
          </a:prstGeom>
          <a:noFill/>
        </p:spPr>
        <p:txBody>
          <a:bodyPr wrap="none" rtlCol="0">
            <a:spAutoFit/>
          </a:bodyPr>
          <a:lstStyle/>
          <a:p>
            <a:r>
              <a:rPr lang="en-GB" sz="2000" b="1" dirty="0" smtClean="0">
                <a:solidFill>
                  <a:srgbClr val="C00000"/>
                </a:solidFill>
                <a:effectLst>
                  <a:outerShdw blurRad="38100" dist="38100" dir="2700000" algn="tl">
                    <a:srgbClr val="000000">
                      <a:alpha val="43137"/>
                    </a:srgbClr>
                  </a:outerShdw>
                </a:effectLst>
              </a:rPr>
              <a:t>Conference office – “Info Box”</a:t>
            </a:r>
            <a:endParaRPr lang="en-GB" sz="2000" b="1" dirty="0">
              <a:solidFill>
                <a:srgbClr val="C00000"/>
              </a:solidFill>
              <a:effectLst>
                <a:outerShdw blurRad="38100" dist="38100" dir="2700000" algn="tl">
                  <a:srgbClr val="000000">
                    <a:alpha val="43137"/>
                  </a:srgbClr>
                </a:outerShdw>
              </a:effectLst>
            </a:endParaRPr>
          </a:p>
        </p:txBody>
      </p:sp>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5451" y="1468814"/>
            <a:ext cx="3333750" cy="2219325"/>
          </a:xfrm>
          <a:prstGeom prst="rect">
            <a:avLst/>
          </a:prstGeom>
        </p:spPr>
      </p:pic>
      <p:grpSp>
        <p:nvGrpSpPr>
          <p:cNvPr id="12" name="Gruppieren 11"/>
          <p:cNvGrpSpPr/>
          <p:nvPr/>
        </p:nvGrpSpPr>
        <p:grpSpPr>
          <a:xfrm>
            <a:off x="467543" y="2942387"/>
            <a:ext cx="4323282" cy="1406895"/>
            <a:chOff x="467543" y="2942387"/>
            <a:chExt cx="4323282" cy="1406895"/>
          </a:xfrm>
        </p:grpSpPr>
        <p:sp>
          <p:nvSpPr>
            <p:cNvPr id="8" name="Textfeld 7"/>
            <p:cNvSpPr txBox="1"/>
            <p:nvPr/>
          </p:nvSpPr>
          <p:spPr>
            <a:xfrm>
              <a:off x="467543" y="2942387"/>
              <a:ext cx="2104807" cy="400110"/>
            </a:xfrm>
            <a:prstGeom prst="rect">
              <a:avLst/>
            </a:prstGeom>
            <a:noFill/>
          </p:spPr>
          <p:txBody>
            <a:bodyPr wrap="none" rtlCol="0">
              <a:spAutoFit/>
            </a:bodyPr>
            <a:lstStyle/>
            <a:p>
              <a:r>
                <a:rPr lang="en-GB" sz="2000" b="1" dirty="0" smtClean="0">
                  <a:solidFill>
                    <a:srgbClr val="C00000"/>
                  </a:solidFill>
                  <a:effectLst>
                    <a:outerShdw blurRad="38100" dist="38100" dir="2700000" algn="tl">
                      <a:srgbClr val="000000">
                        <a:alpha val="43137"/>
                      </a:srgbClr>
                    </a:outerShdw>
                  </a:effectLst>
                </a:rPr>
                <a:t>Conference badge</a:t>
              </a:r>
              <a:endParaRPr lang="en-GB" sz="2000" b="1" dirty="0">
                <a:solidFill>
                  <a:srgbClr val="C00000"/>
                </a:solidFill>
                <a:effectLst>
                  <a:outerShdw blurRad="38100" dist="38100" dir="2700000" algn="tl">
                    <a:srgbClr val="000000">
                      <a:alpha val="43137"/>
                    </a:srgbClr>
                  </a:outerShdw>
                </a:effectLst>
              </a:endParaRPr>
            </a:p>
          </p:txBody>
        </p:sp>
        <p:sp>
          <p:nvSpPr>
            <p:cNvPr id="9" name="Textfeld 8"/>
            <p:cNvSpPr txBox="1"/>
            <p:nvPr/>
          </p:nvSpPr>
          <p:spPr>
            <a:xfrm>
              <a:off x="800950" y="3333619"/>
              <a:ext cx="3989875" cy="1015663"/>
            </a:xfrm>
            <a:prstGeom prst="rect">
              <a:avLst/>
            </a:prstGeom>
            <a:noFill/>
          </p:spPr>
          <p:txBody>
            <a:bodyPr wrap="none" rtlCol="0">
              <a:spAutoFit/>
            </a:bodyPr>
            <a:lstStyle/>
            <a:p>
              <a:pPr marL="342900" indent="-342900">
                <a:lnSpc>
                  <a:spcPct val="150000"/>
                </a:lnSpc>
                <a:buFont typeface="Wingdings" pitchFamily="2" charset="2"/>
                <a:buChar char="Ø"/>
              </a:pPr>
              <a:r>
                <a:rPr lang="en-GB" sz="2000" dirty="0" smtClean="0"/>
                <a:t>Public transportation ticket</a:t>
              </a:r>
            </a:p>
            <a:p>
              <a:pPr marL="342900" indent="-342900">
                <a:lnSpc>
                  <a:spcPct val="150000"/>
                </a:lnSpc>
                <a:buFont typeface="Wingdings" pitchFamily="2" charset="2"/>
                <a:buChar char="Ø"/>
              </a:pPr>
              <a:r>
                <a:rPr lang="en-GB" sz="2000" dirty="0" smtClean="0"/>
                <a:t>Admission ticket for social events</a:t>
              </a:r>
            </a:p>
          </p:txBody>
        </p:sp>
      </p:grpSp>
      <p:grpSp>
        <p:nvGrpSpPr>
          <p:cNvPr id="13" name="Gruppieren 12"/>
          <p:cNvGrpSpPr/>
          <p:nvPr/>
        </p:nvGrpSpPr>
        <p:grpSpPr>
          <a:xfrm>
            <a:off x="467543" y="4349282"/>
            <a:ext cx="7272553" cy="2304000"/>
            <a:chOff x="467543" y="4349282"/>
            <a:chExt cx="7272553" cy="2304000"/>
          </a:xfrm>
        </p:grpSpPr>
        <p:sp>
          <p:nvSpPr>
            <p:cNvPr id="10" name="Textfeld 9"/>
            <p:cNvSpPr txBox="1"/>
            <p:nvPr/>
          </p:nvSpPr>
          <p:spPr>
            <a:xfrm>
              <a:off x="467543" y="4535268"/>
              <a:ext cx="2418932" cy="400110"/>
            </a:xfrm>
            <a:prstGeom prst="rect">
              <a:avLst/>
            </a:prstGeom>
            <a:noFill/>
          </p:spPr>
          <p:txBody>
            <a:bodyPr wrap="none" rtlCol="0">
              <a:spAutoFit/>
            </a:bodyPr>
            <a:lstStyle/>
            <a:p>
              <a:r>
                <a:rPr lang="en-GB" sz="2000" b="1" dirty="0" smtClean="0">
                  <a:solidFill>
                    <a:srgbClr val="C00000"/>
                  </a:solidFill>
                  <a:effectLst>
                    <a:outerShdw blurRad="38100" dist="38100" dir="2700000" algn="tl">
                      <a:srgbClr val="000000">
                        <a:alpha val="43137"/>
                      </a:srgbClr>
                    </a:outerShdw>
                  </a:effectLst>
                </a:rPr>
                <a:t>Conference brochure</a:t>
              </a:r>
              <a:endParaRPr lang="en-GB" sz="2000" b="1" dirty="0">
                <a:solidFill>
                  <a:srgbClr val="C00000"/>
                </a:solidFill>
                <a:effectLst>
                  <a:outerShdw blurRad="38100" dist="38100" dir="2700000" algn="tl">
                    <a:srgbClr val="000000">
                      <a:alpha val="43137"/>
                    </a:srgbClr>
                  </a:outerShdw>
                </a:effectLst>
              </a:endParaRPr>
            </a:p>
          </p:txBody>
        </p:sp>
        <p:pic>
          <p:nvPicPr>
            <p:cNvPr id="11" name="Grafi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096" y="4349282"/>
              <a:ext cx="2304000" cy="2304000"/>
            </a:xfrm>
            <a:prstGeom prst="rect">
              <a:avLst/>
            </a:prstGeom>
          </p:spPr>
        </p:pic>
      </p:grpSp>
      <p:sp>
        <p:nvSpPr>
          <p:cNvPr id="14" name="Textfeld 13"/>
          <p:cNvSpPr txBox="1"/>
          <p:nvPr/>
        </p:nvSpPr>
        <p:spPr>
          <a:xfrm>
            <a:off x="467543" y="4535268"/>
            <a:ext cx="1908471" cy="400110"/>
          </a:xfrm>
          <a:prstGeom prst="rect">
            <a:avLst/>
          </a:prstGeom>
          <a:noFill/>
        </p:spPr>
        <p:txBody>
          <a:bodyPr wrap="none" rtlCol="0">
            <a:spAutoFit/>
          </a:bodyPr>
          <a:lstStyle/>
          <a:p>
            <a:r>
              <a:rPr lang="en-GB" sz="2000" b="1" dirty="0" smtClean="0">
                <a:solidFill>
                  <a:srgbClr val="C00000"/>
                </a:solidFill>
                <a:effectLst>
                  <a:outerShdw blurRad="38100" dist="38100" dir="2700000" algn="tl">
                    <a:srgbClr val="000000">
                      <a:alpha val="43137"/>
                    </a:srgbClr>
                  </a:outerShdw>
                </a:effectLst>
              </a:rPr>
              <a:t>Parallel sessions</a:t>
            </a:r>
            <a:endParaRPr lang="en-GB" sz="2000" b="1" dirty="0">
              <a:solidFill>
                <a:srgbClr val="C00000"/>
              </a:solidFill>
              <a:effectLst>
                <a:outerShdw blurRad="38100" dist="38100" dir="2700000" algn="tl">
                  <a:srgbClr val="000000">
                    <a:alpha val="43137"/>
                  </a:srgbClr>
                </a:outerShdw>
              </a:effectLst>
            </a:endParaRPr>
          </a:p>
        </p:txBody>
      </p:sp>
      <p:sp>
        <p:nvSpPr>
          <p:cNvPr id="15" name="Rechteck 14"/>
          <p:cNvSpPr/>
          <p:nvPr/>
        </p:nvSpPr>
        <p:spPr>
          <a:xfrm>
            <a:off x="800950" y="4996166"/>
            <a:ext cx="6696744" cy="648072"/>
          </a:xfrm>
          <a:prstGeom prst="rect">
            <a:avLst/>
          </a:prstGeom>
        </p:spPr>
        <p:txBody>
          <a:bodyPr wrap="square">
            <a:spAutoFit/>
          </a:bodyPr>
          <a:lstStyle/>
          <a:p>
            <a:pPr marL="285750" indent="-285750">
              <a:buFont typeface="Wingdings" pitchFamily="2" charset="2"/>
              <a:buChar char="Ø"/>
            </a:pPr>
            <a:r>
              <a:rPr lang="en-GB" dirty="0" smtClean="0">
                <a:effectLst>
                  <a:outerShdw blurRad="38100" dist="38100" dir="2700000" algn="tl">
                    <a:srgbClr val="000000">
                      <a:alpha val="43137"/>
                    </a:srgbClr>
                  </a:outerShdw>
                </a:effectLst>
              </a:rPr>
              <a:t>Please upload your </a:t>
            </a:r>
            <a:r>
              <a:rPr lang="en-GB" dirty="0">
                <a:effectLst>
                  <a:outerShdw blurRad="38100" dist="38100" dir="2700000" algn="tl">
                    <a:srgbClr val="000000">
                      <a:alpha val="43137"/>
                    </a:srgbClr>
                  </a:outerShdw>
                </a:effectLst>
              </a:rPr>
              <a:t>presentation at least one hour prior to the start of your parallel </a:t>
            </a:r>
            <a:r>
              <a:rPr lang="en-GB" dirty="0" smtClean="0">
                <a:effectLst>
                  <a:outerShdw blurRad="38100" dist="38100" dir="2700000" algn="tl">
                    <a:srgbClr val="000000">
                      <a:alpha val="43137"/>
                    </a:srgbClr>
                  </a:outerShdw>
                </a:effectLst>
              </a:rPr>
              <a:t>session!</a:t>
            </a:r>
            <a:endParaRPr lang="en-GB"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1776030"/>
      </p:ext>
    </p:extLst>
  </p:cSld>
  <p:clrMapOvr>
    <a:masterClrMapping/>
  </p:clrMapOvr>
  <mc:AlternateContent xmlns:mc="http://schemas.openxmlformats.org/markup-compatibility/2006" xmlns:p14="http://schemas.microsoft.com/office/powerpoint/2010/main">
    <mc:Choice Requires="p14">
      <p:transition spd="slow" p14:dur="2000" advTm="8260"/>
    </mc:Choice>
    <mc:Fallback xmlns="">
      <p:transition spd="slow" advTm="82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repeatCount="indefinite" fill="hold" grpId="1" nodeType="clickEffect">
                                  <p:stCondLst>
                                    <p:cond delay="0"/>
                                  </p:stCondLst>
                                  <p:childTnLst>
                                    <p:animEffect transition="out" filter="fade">
                                      <p:cBhvr>
                                        <p:cTn id="26" dur="3000" tmFilter="0, 0; .2, .5; .8, .5; 1, 0"/>
                                        <p:tgtEl>
                                          <p:spTgt spid="15"/>
                                        </p:tgtEl>
                                      </p:cBhvr>
                                    </p:animEffect>
                                    <p:animScale>
                                      <p:cBhvr>
                                        <p:cTn id="27" dur="150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5" grpId="1"/>
    </p:bldLst>
  </p:timing>
</p:sld>
</file>

<file path=ppt/tags/tag1.xml><?xml version="1.0" encoding="utf-8"?>
<p:tagLst xmlns:a="http://schemas.openxmlformats.org/drawingml/2006/main" xmlns:r="http://schemas.openxmlformats.org/officeDocument/2006/relationships" xmlns:p="http://schemas.openxmlformats.org/presentationml/2006/main">
  <p:tag name="HIDDENFONTSHAPE" val="true"/>
</p:tagLst>
</file>

<file path=ppt/tags/tag10.xml><?xml version="1.0" encoding="utf-8"?>
<p:tagLst xmlns:a="http://schemas.openxmlformats.org/drawingml/2006/main" xmlns:r="http://schemas.openxmlformats.org/officeDocument/2006/relationships" xmlns:p="http://schemas.openxmlformats.org/presentationml/2006/main">
  <p:tag name="HIDDENFONTSHAPE" val="true"/>
</p:tagLst>
</file>

<file path=ppt/tags/tag11.xml><?xml version="1.0" encoding="utf-8"?>
<p:tagLst xmlns:a="http://schemas.openxmlformats.org/drawingml/2006/main" xmlns:r="http://schemas.openxmlformats.org/officeDocument/2006/relationships" xmlns:p="http://schemas.openxmlformats.org/presentationml/2006/main">
  <p:tag name="HIDDENFONTSHAPE" val="true"/>
</p:tagLst>
</file>

<file path=ppt/tags/tag2.xml><?xml version="1.0" encoding="utf-8"?>
<p:tagLst xmlns:a="http://schemas.openxmlformats.org/drawingml/2006/main" xmlns:r="http://schemas.openxmlformats.org/officeDocument/2006/relationships" xmlns:p="http://schemas.openxmlformats.org/presentationml/2006/main">
  <p:tag name="HIDDENFONTSHAPE" val="true"/>
</p:tagLst>
</file>

<file path=ppt/tags/tag3.xml><?xml version="1.0" encoding="utf-8"?>
<p:tagLst xmlns:a="http://schemas.openxmlformats.org/drawingml/2006/main" xmlns:r="http://schemas.openxmlformats.org/officeDocument/2006/relationships" xmlns:p="http://schemas.openxmlformats.org/presentationml/2006/main">
  <p:tag name="HIDDENFONTSHAPE" val="true"/>
</p:tagLst>
</file>

<file path=ppt/tags/tag4.xml><?xml version="1.0" encoding="utf-8"?>
<p:tagLst xmlns:a="http://schemas.openxmlformats.org/drawingml/2006/main" xmlns:r="http://schemas.openxmlformats.org/officeDocument/2006/relationships" xmlns:p="http://schemas.openxmlformats.org/presentationml/2006/main">
  <p:tag name="HIDDENFONTSHAPE" val="true"/>
</p:tagLst>
</file>

<file path=ppt/tags/tag5.xml><?xml version="1.0" encoding="utf-8"?>
<p:tagLst xmlns:a="http://schemas.openxmlformats.org/drawingml/2006/main" xmlns:r="http://schemas.openxmlformats.org/officeDocument/2006/relationships" xmlns:p="http://schemas.openxmlformats.org/presentationml/2006/main">
  <p:tag name="HIDDENFONTSHAPE" val="true"/>
</p:tagLst>
</file>

<file path=ppt/tags/tag6.xml><?xml version="1.0" encoding="utf-8"?>
<p:tagLst xmlns:a="http://schemas.openxmlformats.org/drawingml/2006/main" xmlns:r="http://schemas.openxmlformats.org/officeDocument/2006/relationships" xmlns:p="http://schemas.openxmlformats.org/presentationml/2006/main">
  <p:tag name="HIDDENFONTSHAPE" val="true"/>
</p:tagLst>
</file>

<file path=ppt/tags/tag7.xml><?xml version="1.0" encoding="utf-8"?>
<p:tagLst xmlns:a="http://schemas.openxmlformats.org/drawingml/2006/main" xmlns:r="http://schemas.openxmlformats.org/officeDocument/2006/relationships" xmlns:p="http://schemas.openxmlformats.org/presentationml/2006/main">
  <p:tag name="HIDDENFONTSHAPE" val="true"/>
</p:tagLst>
</file>

<file path=ppt/tags/tag8.xml><?xml version="1.0" encoding="utf-8"?>
<p:tagLst xmlns:a="http://schemas.openxmlformats.org/drawingml/2006/main" xmlns:r="http://schemas.openxmlformats.org/officeDocument/2006/relationships" xmlns:p="http://schemas.openxmlformats.org/presentationml/2006/main">
  <p:tag name="HIDDENFONTSHAPE" val="true"/>
</p:tagLst>
</file>

<file path=ppt/tags/tag9.xml><?xml version="1.0" encoding="utf-8"?>
<p:tagLst xmlns:a="http://schemas.openxmlformats.org/drawingml/2006/main" xmlns:r="http://schemas.openxmlformats.org/officeDocument/2006/relationships" xmlns:p="http://schemas.openxmlformats.org/presentationml/2006/main">
  <p:tag name="HIDDENFONTSHAPE" val="true"/>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929</Words>
  <Application>Microsoft Office PowerPoint</Application>
  <PresentationFormat>Bildschirmpräsentation (4:3)</PresentationFormat>
  <Paragraphs>80</Paragraphs>
  <Slides>11</Slides>
  <Notes>11</Notes>
  <HiddenSlides>0</HiddenSlides>
  <MMClips>0</MMClips>
  <ScaleCrop>false</ScaleCrop>
  <HeadingPairs>
    <vt:vector size="4" baseType="variant">
      <vt:variant>
        <vt:lpstr>Design</vt:lpstr>
      </vt:variant>
      <vt:variant>
        <vt:i4>1</vt:i4>
      </vt:variant>
      <vt:variant>
        <vt:lpstr>Folientitel</vt:lpstr>
      </vt:variant>
      <vt:variant>
        <vt:i4>11</vt:i4>
      </vt:variant>
    </vt:vector>
  </HeadingPairs>
  <TitlesOfParts>
    <vt:vector size="12" baseType="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wittig</dc:creator>
  <cp:lastModifiedBy>wittig</cp:lastModifiedBy>
  <cp:revision>43</cp:revision>
  <cp:lastPrinted>2013-07-27T13:50:15Z</cp:lastPrinted>
  <dcterms:created xsi:type="dcterms:W3CDTF">2013-07-25T15:56:03Z</dcterms:created>
  <dcterms:modified xsi:type="dcterms:W3CDTF">2013-07-28T13:01:25Z</dcterms:modified>
</cp:coreProperties>
</file>