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notesSlides/notesSlide1.xml" ContentType="application/vnd.openxmlformats-officedocument.presentationml.notesSlid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notesSlides/notesSlide2.xml" ContentType="application/vnd.openxmlformats-officedocument.presentationml.notesSlide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notesSlides/notesSlide3.xml" ContentType="application/vnd.openxmlformats-officedocument.presentationml.notesSlide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notesSlides/notesSlide4.xml" ContentType="application/vnd.openxmlformats-officedocument.presentationml.notesSlide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notesSlides/notesSlide5.xml" ContentType="application/vnd.openxmlformats-officedocument.presentationml.notesSlide+xml"/>
  <Override PartName="/ppt/tags/tag33.xml" ContentType="application/vnd.openxmlformats-officedocument.presentationml.tags+xml"/>
  <Override PartName="/ppt/notesSlides/notesSlide6.xml" ContentType="application/vnd.openxmlformats-officedocument.presentationml.notesSlide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notesSlides/notesSlide7.xml" ContentType="application/vnd.openxmlformats-officedocument.presentationml.notesSlide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52" r:id="rId1"/>
  </p:sldMasterIdLst>
  <p:notesMasterIdLst>
    <p:notesMasterId r:id="rId26"/>
  </p:notesMasterIdLst>
  <p:sldIdLst>
    <p:sldId id="256" r:id="rId2"/>
    <p:sldId id="257" r:id="rId3"/>
    <p:sldId id="262" r:id="rId4"/>
    <p:sldId id="258" r:id="rId5"/>
    <p:sldId id="261" r:id="rId6"/>
    <p:sldId id="264" r:id="rId7"/>
    <p:sldId id="265" r:id="rId8"/>
    <p:sldId id="266" r:id="rId9"/>
    <p:sldId id="267" r:id="rId10"/>
    <p:sldId id="268" r:id="rId11"/>
    <p:sldId id="269" r:id="rId12"/>
    <p:sldId id="270" r:id="rId13"/>
    <p:sldId id="273" r:id="rId14"/>
    <p:sldId id="274" r:id="rId15"/>
    <p:sldId id="271" r:id="rId16"/>
    <p:sldId id="276" r:id="rId17"/>
    <p:sldId id="277" r:id="rId18"/>
    <p:sldId id="278" r:id="rId19"/>
    <p:sldId id="279" r:id="rId20"/>
    <p:sldId id="280" r:id="rId21"/>
    <p:sldId id="281" r:id="rId22"/>
    <p:sldId id="284" r:id="rId23"/>
    <p:sldId id="285" r:id="rId24"/>
    <p:sldId id="282" r:id="rId2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2" autoAdjust="0"/>
    <p:restoredTop sz="94692" autoAdjust="0"/>
  </p:normalViewPr>
  <p:slideViewPr>
    <p:cSldViewPr>
      <p:cViewPr varScale="1">
        <p:scale>
          <a:sx n="91" d="100"/>
          <a:sy n="91" d="100"/>
        </p:scale>
        <p:origin x="1210" y="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5">
  <dgm:title val=""/>
  <dgm:desc val=""/>
  <dgm:catLst>
    <dgm:cat type="accent2" pri="11500"/>
  </dgm:catLst>
  <dgm:styleLbl name="node0">
    <dgm:fillClrLst meth="cycle">
      <a:schemeClr val="accent2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alpha val="90000"/>
      </a:schemeClr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alpha val="90000"/>
      </a:schemeClr>
      <a:schemeClr val="accent2">
        <a:alpha val="5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/>
    <dgm:txEffectClrLst/>
  </dgm:styleLbl>
  <dgm:styleLbl name="lnNode1">
    <dgm:fillClrLst>
      <a:schemeClr val="accent2">
        <a:shade val="90000"/>
      </a:schemeClr>
      <a:schemeClr val="accent2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alpha val="2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  <a:alpha val="90000"/>
      </a:schemeClr>
      <a:schemeClr val="accent2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bg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sibTrans1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alpha val="90000"/>
        <a:tint val="40000"/>
      </a:schemeClr>
      <a:schemeClr val="accent2">
        <a:alpha val="5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2_5">
  <dgm:title val=""/>
  <dgm:desc val=""/>
  <dgm:catLst>
    <dgm:cat type="accent2" pri="11500"/>
  </dgm:catLst>
  <dgm:styleLbl name="node0">
    <dgm:fillClrLst meth="cycle">
      <a:schemeClr val="accent2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alpha val="90000"/>
      </a:schemeClr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alpha val="90000"/>
      </a:schemeClr>
      <a:schemeClr val="accent2">
        <a:alpha val="5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/>
    <dgm:txEffectClrLst/>
  </dgm:styleLbl>
  <dgm:styleLbl name="lnNode1">
    <dgm:fillClrLst>
      <a:schemeClr val="accent2">
        <a:shade val="90000"/>
      </a:schemeClr>
      <a:schemeClr val="accent2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alpha val="2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  <a:alpha val="90000"/>
      </a:schemeClr>
      <a:schemeClr val="accent2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bg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sibTrans1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alpha val="90000"/>
        <a:tint val="40000"/>
      </a:schemeClr>
      <a:schemeClr val="accent2">
        <a:alpha val="5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2_5">
  <dgm:title val=""/>
  <dgm:desc val=""/>
  <dgm:catLst>
    <dgm:cat type="accent2" pri="11500"/>
  </dgm:catLst>
  <dgm:styleLbl name="node0">
    <dgm:fillClrLst meth="cycle">
      <a:schemeClr val="accent2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alpha val="90000"/>
      </a:schemeClr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alpha val="90000"/>
      </a:schemeClr>
      <a:schemeClr val="accent2">
        <a:alpha val="5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/>
    <dgm:txEffectClrLst/>
  </dgm:styleLbl>
  <dgm:styleLbl name="lnNode1">
    <dgm:fillClrLst>
      <a:schemeClr val="accent2">
        <a:shade val="90000"/>
      </a:schemeClr>
      <a:schemeClr val="accent2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alpha val="2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  <a:alpha val="90000"/>
      </a:schemeClr>
      <a:schemeClr val="accent2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bg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sibTrans1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alpha val="90000"/>
        <a:tint val="40000"/>
      </a:schemeClr>
      <a:schemeClr val="accent2">
        <a:alpha val="5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0B85BC5-72D7-441E-9E54-6AB3718E2B97}" type="doc">
      <dgm:prSet loTypeId="urn:diagrams.loki3.com/BracketList+Icon" loCatId="list" qsTypeId="urn:microsoft.com/office/officeart/2005/8/quickstyle/simple2" qsCatId="simple" csTypeId="urn:microsoft.com/office/officeart/2005/8/colors/accent2_5" csCatId="accent2" phldr="1"/>
      <dgm:spPr/>
      <dgm:t>
        <a:bodyPr/>
        <a:lstStyle/>
        <a:p>
          <a:endParaRPr lang="en-US"/>
        </a:p>
      </dgm:t>
    </dgm:pt>
    <dgm:pt modelId="{9F3739BE-E21B-44BC-B1E8-4970ADA36FF1}">
      <dgm:prSet phldrT="[Text]" custT="1"/>
      <dgm:spPr/>
      <dgm:t>
        <a:bodyPr/>
        <a:lstStyle/>
        <a:p>
          <a:r>
            <a:rPr lang="en-US" sz="2000" dirty="0" smtClean="0"/>
            <a:t>Periodic</a:t>
          </a:r>
          <a:r>
            <a:rPr lang="en-US" sz="1700" dirty="0" smtClean="0"/>
            <a:t> </a:t>
          </a:r>
          <a:r>
            <a:rPr lang="en-US" sz="1700" dirty="0" err="1" smtClean="0"/>
            <a:t>b.c.</a:t>
          </a:r>
          <a:endParaRPr lang="en-US" sz="1700" dirty="0"/>
        </a:p>
      </dgm:t>
    </dgm:pt>
    <dgm:pt modelId="{7B6898AF-6C29-4971-807E-C8DDF97B40C0}" type="parTrans" cxnId="{7C2ED484-C0A7-4B25-8C84-10085C42A3C4}">
      <dgm:prSet/>
      <dgm:spPr/>
      <dgm:t>
        <a:bodyPr/>
        <a:lstStyle/>
        <a:p>
          <a:endParaRPr lang="en-US"/>
        </a:p>
      </dgm:t>
    </dgm:pt>
    <dgm:pt modelId="{7A7C9427-8A67-49B6-9B03-DE6FB6618C77}" type="sibTrans" cxnId="{7C2ED484-C0A7-4B25-8C84-10085C42A3C4}">
      <dgm:prSet/>
      <dgm:spPr/>
      <dgm:t>
        <a:bodyPr/>
        <a:lstStyle/>
        <a:p>
          <a:endParaRPr lang="en-US"/>
        </a:p>
      </dgm:t>
    </dgm:pt>
    <dgm:pt modelId="{61F275C8-F89C-4483-94D0-7482D7DCE099}">
      <dgm:prSet phldrT="[Text]" custT="1"/>
      <dgm:spPr/>
      <dgm:t>
        <a:bodyPr anchor="b"/>
        <a:lstStyle/>
        <a:p>
          <a:r>
            <a:rPr lang="en-US" sz="2000" dirty="0" smtClean="0"/>
            <a:t>Symmetry SU(3)</a:t>
          </a:r>
          <a:endParaRPr lang="en-US" sz="2000" dirty="0"/>
        </a:p>
      </dgm:t>
    </dgm:pt>
    <dgm:pt modelId="{36BC305D-CD78-4BE1-905D-7B51F7F042CD}" type="parTrans" cxnId="{CC650CCB-9BCC-46C4-AF79-4F30DB0A8534}">
      <dgm:prSet/>
      <dgm:spPr/>
      <dgm:t>
        <a:bodyPr/>
        <a:lstStyle/>
        <a:p>
          <a:endParaRPr lang="en-US"/>
        </a:p>
      </dgm:t>
    </dgm:pt>
    <dgm:pt modelId="{29245868-3F61-4F83-997C-F4A0F7174988}" type="sibTrans" cxnId="{CC650CCB-9BCC-46C4-AF79-4F30DB0A8534}">
      <dgm:prSet/>
      <dgm:spPr/>
      <dgm:t>
        <a:bodyPr/>
        <a:lstStyle/>
        <a:p>
          <a:endParaRPr lang="en-US"/>
        </a:p>
      </dgm:t>
    </dgm:pt>
    <dgm:pt modelId="{1DD1AB97-0198-42A1-B6AA-C926C63CBBC8}">
      <dgm:prSet phldrT="[Text]"/>
      <dgm:spPr/>
      <dgm:t>
        <a:bodyPr/>
        <a:lstStyle/>
        <a:p>
          <a:r>
            <a:rPr lang="en-US" dirty="0" smtClean="0"/>
            <a:t>Anti-periodic </a:t>
          </a:r>
          <a:r>
            <a:rPr lang="en-US" dirty="0" err="1" smtClean="0"/>
            <a:t>b.c.</a:t>
          </a:r>
          <a:r>
            <a:rPr lang="en-US" dirty="0" smtClean="0"/>
            <a:t> (finite temperature)</a:t>
          </a:r>
          <a:endParaRPr lang="en-US" dirty="0"/>
        </a:p>
      </dgm:t>
    </dgm:pt>
    <dgm:pt modelId="{CE4BD52F-89AD-4C22-B2E1-E1D0C9387965}" type="parTrans" cxnId="{519457FD-814A-4AAB-975B-E5E36CDB2DD3}">
      <dgm:prSet/>
      <dgm:spPr/>
      <dgm:t>
        <a:bodyPr/>
        <a:lstStyle/>
        <a:p>
          <a:endParaRPr lang="en-US"/>
        </a:p>
      </dgm:t>
    </dgm:pt>
    <dgm:pt modelId="{A58B793E-B623-4D19-9968-465496C8CE27}" type="sibTrans" cxnId="{519457FD-814A-4AAB-975B-E5E36CDB2DD3}">
      <dgm:prSet/>
      <dgm:spPr/>
      <dgm:t>
        <a:bodyPr/>
        <a:lstStyle/>
        <a:p>
          <a:endParaRPr lang="en-US"/>
        </a:p>
      </dgm:t>
    </dgm:pt>
    <dgm:pt modelId="{BE9596C2-C033-4457-9580-C2B95F53BFFB}">
      <dgm:prSet phldrT="[Text]" custT="1"/>
      <dgm:spPr/>
      <dgm:t>
        <a:bodyPr anchor="b"/>
        <a:lstStyle/>
        <a:p>
          <a:r>
            <a:rPr lang="en-US" sz="2000" dirty="0" smtClean="0"/>
            <a:t>Symmetry SU(3)</a:t>
          </a:r>
          <a:endParaRPr lang="en-US" sz="2000" dirty="0"/>
        </a:p>
      </dgm:t>
    </dgm:pt>
    <dgm:pt modelId="{A227C74F-3C35-48E8-8849-E112E677CBA3}" type="parTrans" cxnId="{683444C6-4FAC-4A78-867A-077E46B0FAB7}">
      <dgm:prSet/>
      <dgm:spPr/>
      <dgm:t>
        <a:bodyPr/>
        <a:lstStyle/>
        <a:p>
          <a:endParaRPr lang="en-US"/>
        </a:p>
      </dgm:t>
    </dgm:pt>
    <dgm:pt modelId="{EB8506A8-CE57-4A4D-B23C-53792089AF9E}" type="sibTrans" cxnId="{683444C6-4FAC-4A78-867A-077E46B0FAB7}">
      <dgm:prSet/>
      <dgm:spPr/>
      <dgm:t>
        <a:bodyPr/>
        <a:lstStyle/>
        <a:p>
          <a:endParaRPr lang="en-US"/>
        </a:p>
      </dgm:t>
    </dgm:pt>
    <dgm:pt modelId="{0D643EC8-2CAC-4D5D-AE01-A1B875E8E4D0}" type="pres">
      <dgm:prSet presAssocID="{10B85BC5-72D7-441E-9E54-6AB3718E2B97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F87C62AD-1C15-4003-98D3-AC42E4993118}" type="pres">
      <dgm:prSet presAssocID="{9F3739BE-E21B-44BC-B1E8-4970ADA36FF1}" presName="linNode" presStyleCnt="0"/>
      <dgm:spPr/>
    </dgm:pt>
    <dgm:pt modelId="{812B2809-F67E-4892-9E34-470FA92BFB94}" type="pres">
      <dgm:prSet presAssocID="{9F3739BE-E21B-44BC-B1E8-4970ADA36FF1}" presName="parTx" presStyleLbl="revTx" presStyleIdx="0" presStyleCnt="2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BDA7F97-288B-4F4D-B06F-95E0B2DB5C1B}" type="pres">
      <dgm:prSet presAssocID="{9F3739BE-E21B-44BC-B1E8-4970ADA36FF1}" presName="bracket" presStyleLbl="parChTrans1D1" presStyleIdx="0" presStyleCnt="2" custScaleY="219690"/>
      <dgm:spPr/>
    </dgm:pt>
    <dgm:pt modelId="{7CA8D05D-0BCB-4605-B24A-5FF9A2BF14D3}" type="pres">
      <dgm:prSet presAssocID="{9F3739BE-E21B-44BC-B1E8-4970ADA36FF1}" presName="spH" presStyleCnt="0"/>
      <dgm:spPr/>
    </dgm:pt>
    <dgm:pt modelId="{73D05499-CB51-4C72-87E1-778A3D2AC665}" type="pres">
      <dgm:prSet presAssocID="{9F3739BE-E21B-44BC-B1E8-4970ADA36FF1}" presName="desTx" presStyleLbl="node1" presStyleIdx="0" presStyleCnt="2" custScaleY="24289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2D07961-CC17-418E-A8ED-25993BCE3B6B}" type="pres">
      <dgm:prSet presAssocID="{7A7C9427-8A67-49B6-9B03-DE6FB6618C77}" presName="spV" presStyleCnt="0"/>
      <dgm:spPr/>
    </dgm:pt>
    <dgm:pt modelId="{F9A0FCE8-9D78-497F-AB2A-80E93EBE640B}" type="pres">
      <dgm:prSet presAssocID="{1DD1AB97-0198-42A1-B6AA-C926C63CBBC8}" presName="linNode" presStyleCnt="0"/>
      <dgm:spPr/>
    </dgm:pt>
    <dgm:pt modelId="{F5F0F4E0-A032-44F8-94B1-9B852E43278C}" type="pres">
      <dgm:prSet presAssocID="{1DD1AB97-0198-42A1-B6AA-C926C63CBBC8}" presName="parTx" presStyleLbl="revTx" presStyleIdx="1" presStyleCnt="2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999D299-2BEB-4E8E-9303-5F8BBE7B37F6}" type="pres">
      <dgm:prSet presAssocID="{1DD1AB97-0198-42A1-B6AA-C926C63CBBC8}" presName="bracket" presStyleLbl="parChTrans1D1" presStyleIdx="1" presStyleCnt="2" custScaleY="173635"/>
      <dgm:spPr/>
    </dgm:pt>
    <dgm:pt modelId="{674E10B3-4D24-4B07-AE73-2D9CD16F24DE}" type="pres">
      <dgm:prSet presAssocID="{1DD1AB97-0198-42A1-B6AA-C926C63CBBC8}" presName="spH" presStyleCnt="0"/>
      <dgm:spPr/>
    </dgm:pt>
    <dgm:pt modelId="{F79D3A70-CF44-44FF-B9C6-3FA16E8DDAE9}" type="pres">
      <dgm:prSet presAssocID="{1DD1AB97-0198-42A1-B6AA-C926C63CBBC8}" presName="desTx" presStyleLbl="node1" presStyleIdx="1" presStyleCnt="2" custScaleY="19497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7DE28921-D26C-4D47-813E-48E68770123C}" type="presOf" srcId="{BE9596C2-C033-4457-9580-C2B95F53BFFB}" destId="{F79D3A70-CF44-44FF-B9C6-3FA16E8DDAE9}" srcOrd="0" destOrd="0" presId="urn:diagrams.loki3.com/BracketList+Icon"/>
    <dgm:cxn modelId="{7C2ED484-C0A7-4B25-8C84-10085C42A3C4}" srcId="{10B85BC5-72D7-441E-9E54-6AB3718E2B97}" destId="{9F3739BE-E21B-44BC-B1E8-4970ADA36FF1}" srcOrd="0" destOrd="0" parTransId="{7B6898AF-6C29-4971-807E-C8DDF97B40C0}" sibTransId="{7A7C9427-8A67-49B6-9B03-DE6FB6618C77}"/>
    <dgm:cxn modelId="{32D0F420-81BE-415A-ACE9-55EC35632C89}" type="presOf" srcId="{10B85BC5-72D7-441E-9E54-6AB3718E2B97}" destId="{0D643EC8-2CAC-4D5D-AE01-A1B875E8E4D0}" srcOrd="0" destOrd="0" presId="urn:diagrams.loki3.com/BracketList+Icon"/>
    <dgm:cxn modelId="{519457FD-814A-4AAB-975B-E5E36CDB2DD3}" srcId="{10B85BC5-72D7-441E-9E54-6AB3718E2B97}" destId="{1DD1AB97-0198-42A1-B6AA-C926C63CBBC8}" srcOrd="1" destOrd="0" parTransId="{CE4BD52F-89AD-4C22-B2E1-E1D0C9387965}" sibTransId="{A58B793E-B623-4D19-9968-465496C8CE27}"/>
    <dgm:cxn modelId="{4721E48F-1549-4617-AD24-E22229D15C43}" type="presOf" srcId="{61F275C8-F89C-4483-94D0-7482D7DCE099}" destId="{73D05499-CB51-4C72-87E1-778A3D2AC665}" srcOrd="0" destOrd="0" presId="urn:diagrams.loki3.com/BracketList+Icon"/>
    <dgm:cxn modelId="{5C33FA9A-AFA0-474D-8CB0-DC3DE7F46D2E}" type="presOf" srcId="{9F3739BE-E21B-44BC-B1E8-4970ADA36FF1}" destId="{812B2809-F67E-4892-9E34-470FA92BFB94}" srcOrd="0" destOrd="0" presId="urn:diagrams.loki3.com/BracketList+Icon"/>
    <dgm:cxn modelId="{CC650CCB-9BCC-46C4-AF79-4F30DB0A8534}" srcId="{9F3739BE-E21B-44BC-B1E8-4970ADA36FF1}" destId="{61F275C8-F89C-4483-94D0-7482D7DCE099}" srcOrd="0" destOrd="0" parTransId="{36BC305D-CD78-4BE1-905D-7B51F7F042CD}" sibTransId="{29245868-3F61-4F83-997C-F4A0F7174988}"/>
    <dgm:cxn modelId="{0FED7F92-2F86-4787-8654-A293EBFD50A9}" type="presOf" srcId="{1DD1AB97-0198-42A1-B6AA-C926C63CBBC8}" destId="{F5F0F4E0-A032-44F8-94B1-9B852E43278C}" srcOrd="0" destOrd="0" presId="urn:diagrams.loki3.com/BracketList+Icon"/>
    <dgm:cxn modelId="{683444C6-4FAC-4A78-867A-077E46B0FAB7}" srcId="{1DD1AB97-0198-42A1-B6AA-C926C63CBBC8}" destId="{BE9596C2-C033-4457-9580-C2B95F53BFFB}" srcOrd="0" destOrd="0" parTransId="{A227C74F-3C35-48E8-8849-E112E677CBA3}" sibTransId="{EB8506A8-CE57-4A4D-B23C-53792089AF9E}"/>
    <dgm:cxn modelId="{31709682-BEDC-4225-AA6B-10FA8DEE83C9}" type="presParOf" srcId="{0D643EC8-2CAC-4D5D-AE01-A1B875E8E4D0}" destId="{F87C62AD-1C15-4003-98D3-AC42E4993118}" srcOrd="0" destOrd="0" presId="urn:diagrams.loki3.com/BracketList+Icon"/>
    <dgm:cxn modelId="{37741243-DA50-490B-B04D-4B8E0604D27B}" type="presParOf" srcId="{F87C62AD-1C15-4003-98D3-AC42E4993118}" destId="{812B2809-F67E-4892-9E34-470FA92BFB94}" srcOrd="0" destOrd="0" presId="urn:diagrams.loki3.com/BracketList+Icon"/>
    <dgm:cxn modelId="{75C1CD3D-9A3D-4C29-8695-888CB3624014}" type="presParOf" srcId="{F87C62AD-1C15-4003-98D3-AC42E4993118}" destId="{EBDA7F97-288B-4F4D-B06F-95E0B2DB5C1B}" srcOrd="1" destOrd="0" presId="urn:diagrams.loki3.com/BracketList+Icon"/>
    <dgm:cxn modelId="{192AAEC3-F8BF-46A2-95CF-B2A91C1A3BD4}" type="presParOf" srcId="{F87C62AD-1C15-4003-98D3-AC42E4993118}" destId="{7CA8D05D-0BCB-4605-B24A-5FF9A2BF14D3}" srcOrd="2" destOrd="0" presId="urn:diagrams.loki3.com/BracketList+Icon"/>
    <dgm:cxn modelId="{7E63DC19-1598-4566-B231-9C0F0C90D33C}" type="presParOf" srcId="{F87C62AD-1C15-4003-98D3-AC42E4993118}" destId="{73D05499-CB51-4C72-87E1-778A3D2AC665}" srcOrd="3" destOrd="0" presId="urn:diagrams.loki3.com/BracketList+Icon"/>
    <dgm:cxn modelId="{5839A5E9-D93F-4653-9654-D55586EF845B}" type="presParOf" srcId="{0D643EC8-2CAC-4D5D-AE01-A1B875E8E4D0}" destId="{02D07961-CC17-418E-A8ED-25993BCE3B6B}" srcOrd="1" destOrd="0" presId="urn:diagrams.loki3.com/BracketList+Icon"/>
    <dgm:cxn modelId="{957A39A5-D567-4D17-A709-D429EB50C321}" type="presParOf" srcId="{0D643EC8-2CAC-4D5D-AE01-A1B875E8E4D0}" destId="{F9A0FCE8-9D78-497F-AB2A-80E93EBE640B}" srcOrd="2" destOrd="0" presId="urn:diagrams.loki3.com/BracketList+Icon"/>
    <dgm:cxn modelId="{953E8A30-14ED-45DB-A0AC-429DC25F915E}" type="presParOf" srcId="{F9A0FCE8-9D78-497F-AB2A-80E93EBE640B}" destId="{F5F0F4E0-A032-44F8-94B1-9B852E43278C}" srcOrd="0" destOrd="0" presId="urn:diagrams.loki3.com/BracketList+Icon"/>
    <dgm:cxn modelId="{BEDCD492-D10A-475B-B7A1-2C2BB25F0C2B}" type="presParOf" srcId="{F9A0FCE8-9D78-497F-AB2A-80E93EBE640B}" destId="{6999D299-2BEB-4E8E-9303-5F8BBE7B37F6}" srcOrd="1" destOrd="0" presId="urn:diagrams.loki3.com/BracketList+Icon"/>
    <dgm:cxn modelId="{59C1D38E-938C-446D-8259-885938D69CDE}" type="presParOf" srcId="{F9A0FCE8-9D78-497F-AB2A-80E93EBE640B}" destId="{674E10B3-4D24-4B07-AE73-2D9CD16F24DE}" srcOrd="2" destOrd="0" presId="urn:diagrams.loki3.com/BracketList+Icon"/>
    <dgm:cxn modelId="{083A0ECF-618D-4B55-9791-A6A2C9C4D5DD}" type="presParOf" srcId="{F9A0FCE8-9D78-497F-AB2A-80E93EBE640B}" destId="{F79D3A70-CF44-44FF-B9C6-3FA16E8DDAE9}" srcOrd="3" destOrd="0" presId="urn:diagrams.loki3.com/BracketList+Icon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10B85BC5-72D7-441E-9E54-6AB3718E2B97}" type="doc">
      <dgm:prSet loTypeId="urn:diagrams.loki3.com/BracketList+Icon" loCatId="list" qsTypeId="urn:microsoft.com/office/officeart/2005/8/quickstyle/simple2" qsCatId="simple" csTypeId="urn:microsoft.com/office/officeart/2005/8/colors/accent2_5" csCatId="accent2" phldr="1"/>
      <dgm:spPr/>
      <dgm:t>
        <a:bodyPr/>
        <a:lstStyle/>
        <a:p>
          <a:endParaRPr lang="en-US"/>
        </a:p>
      </dgm:t>
    </dgm:pt>
    <dgm:pt modelId="{9F3739BE-E21B-44BC-B1E8-4970ADA36FF1}">
      <dgm:prSet phldrT="[Text]" custT="1"/>
      <dgm:spPr/>
      <dgm:t>
        <a:bodyPr/>
        <a:lstStyle/>
        <a:p>
          <a:r>
            <a:rPr lang="en-US" sz="2000" dirty="0" smtClean="0"/>
            <a:t>Periodic</a:t>
          </a:r>
          <a:r>
            <a:rPr lang="en-US" sz="1700" dirty="0" smtClean="0"/>
            <a:t> </a:t>
          </a:r>
          <a:r>
            <a:rPr lang="en-US" sz="1700" dirty="0" err="1" smtClean="0"/>
            <a:t>b.c.</a:t>
          </a:r>
          <a:endParaRPr lang="en-US" sz="1700" dirty="0"/>
        </a:p>
      </dgm:t>
    </dgm:pt>
    <dgm:pt modelId="{7B6898AF-6C29-4971-807E-C8DDF97B40C0}" type="parTrans" cxnId="{7C2ED484-C0A7-4B25-8C84-10085C42A3C4}">
      <dgm:prSet/>
      <dgm:spPr/>
      <dgm:t>
        <a:bodyPr/>
        <a:lstStyle/>
        <a:p>
          <a:endParaRPr lang="en-US"/>
        </a:p>
      </dgm:t>
    </dgm:pt>
    <dgm:pt modelId="{7A7C9427-8A67-49B6-9B03-DE6FB6618C77}" type="sibTrans" cxnId="{7C2ED484-C0A7-4B25-8C84-10085C42A3C4}">
      <dgm:prSet/>
      <dgm:spPr/>
      <dgm:t>
        <a:bodyPr/>
        <a:lstStyle/>
        <a:p>
          <a:endParaRPr lang="en-US"/>
        </a:p>
      </dgm:t>
    </dgm:pt>
    <dgm:pt modelId="{61F275C8-F89C-4483-94D0-7482D7DCE099}">
      <dgm:prSet phldrT="[Text]" custT="1"/>
      <dgm:spPr/>
      <dgm:t>
        <a:bodyPr anchor="b"/>
        <a:lstStyle/>
        <a:p>
          <a:r>
            <a:rPr lang="en-US" sz="2000" dirty="0" smtClean="0"/>
            <a:t>Symmetry U(1) </a:t>
          </a:r>
          <a:r>
            <a:rPr lang="en-US" sz="2000" dirty="0" smtClean="0">
              <a:sym typeface="Symbol"/>
            </a:rPr>
            <a:t></a:t>
          </a:r>
          <a:r>
            <a:rPr lang="en-US" sz="2000" dirty="0" smtClean="0"/>
            <a:t> U(1)</a:t>
          </a:r>
          <a:endParaRPr lang="en-US" sz="2000" dirty="0"/>
        </a:p>
      </dgm:t>
    </dgm:pt>
    <dgm:pt modelId="{36BC305D-CD78-4BE1-905D-7B51F7F042CD}" type="parTrans" cxnId="{CC650CCB-9BCC-46C4-AF79-4F30DB0A8534}">
      <dgm:prSet/>
      <dgm:spPr/>
      <dgm:t>
        <a:bodyPr/>
        <a:lstStyle/>
        <a:p>
          <a:endParaRPr lang="en-US"/>
        </a:p>
      </dgm:t>
    </dgm:pt>
    <dgm:pt modelId="{29245868-3F61-4F83-997C-F4A0F7174988}" type="sibTrans" cxnId="{CC650CCB-9BCC-46C4-AF79-4F30DB0A8534}">
      <dgm:prSet/>
      <dgm:spPr/>
      <dgm:t>
        <a:bodyPr/>
        <a:lstStyle/>
        <a:p>
          <a:endParaRPr lang="en-US"/>
        </a:p>
      </dgm:t>
    </dgm:pt>
    <dgm:pt modelId="{1DD1AB97-0198-42A1-B6AA-C926C63CBBC8}">
      <dgm:prSet phldrT="[Text]"/>
      <dgm:spPr/>
      <dgm:t>
        <a:bodyPr/>
        <a:lstStyle/>
        <a:p>
          <a:r>
            <a:rPr lang="en-US" dirty="0" smtClean="0"/>
            <a:t>Anti-periodic </a:t>
          </a:r>
          <a:r>
            <a:rPr lang="en-US" dirty="0" err="1" smtClean="0"/>
            <a:t>b.c.</a:t>
          </a:r>
          <a:r>
            <a:rPr lang="en-US" dirty="0" smtClean="0"/>
            <a:t> (finite temperature)</a:t>
          </a:r>
          <a:endParaRPr lang="en-US" dirty="0"/>
        </a:p>
      </dgm:t>
    </dgm:pt>
    <dgm:pt modelId="{CE4BD52F-89AD-4C22-B2E1-E1D0C9387965}" type="parTrans" cxnId="{519457FD-814A-4AAB-975B-E5E36CDB2DD3}">
      <dgm:prSet/>
      <dgm:spPr/>
      <dgm:t>
        <a:bodyPr/>
        <a:lstStyle/>
        <a:p>
          <a:endParaRPr lang="en-US"/>
        </a:p>
      </dgm:t>
    </dgm:pt>
    <dgm:pt modelId="{A58B793E-B623-4D19-9968-465496C8CE27}" type="sibTrans" cxnId="{519457FD-814A-4AAB-975B-E5E36CDB2DD3}">
      <dgm:prSet/>
      <dgm:spPr/>
      <dgm:t>
        <a:bodyPr/>
        <a:lstStyle/>
        <a:p>
          <a:endParaRPr lang="en-US"/>
        </a:p>
      </dgm:t>
    </dgm:pt>
    <dgm:pt modelId="{BE9596C2-C033-4457-9580-C2B95F53BFFB}">
      <dgm:prSet phldrT="[Text]" custT="1"/>
      <dgm:spPr/>
      <dgm:t>
        <a:bodyPr anchor="b"/>
        <a:lstStyle/>
        <a:p>
          <a:r>
            <a:rPr lang="en-US" sz="2000" dirty="0" smtClean="0"/>
            <a:t>Symmetry SU(3)</a:t>
          </a:r>
          <a:endParaRPr lang="en-US" sz="2000" dirty="0"/>
        </a:p>
      </dgm:t>
    </dgm:pt>
    <dgm:pt modelId="{A227C74F-3C35-48E8-8849-E112E677CBA3}" type="parTrans" cxnId="{683444C6-4FAC-4A78-867A-077E46B0FAB7}">
      <dgm:prSet/>
      <dgm:spPr/>
      <dgm:t>
        <a:bodyPr/>
        <a:lstStyle/>
        <a:p>
          <a:endParaRPr lang="en-US"/>
        </a:p>
      </dgm:t>
    </dgm:pt>
    <dgm:pt modelId="{EB8506A8-CE57-4A4D-B23C-53792089AF9E}" type="sibTrans" cxnId="{683444C6-4FAC-4A78-867A-077E46B0FAB7}">
      <dgm:prSet/>
      <dgm:spPr/>
      <dgm:t>
        <a:bodyPr/>
        <a:lstStyle/>
        <a:p>
          <a:endParaRPr lang="en-US"/>
        </a:p>
      </dgm:t>
    </dgm:pt>
    <dgm:pt modelId="{0D643EC8-2CAC-4D5D-AE01-A1B875E8E4D0}" type="pres">
      <dgm:prSet presAssocID="{10B85BC5-72D7-441E-9E54-6AB3718E2B97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F87C62AD-1C15-4003-98D3-AC42E4993118}" type="pres">
      <dgm:prSet presAssocID="{9F3739BE-E21B-44BC-B1E8-4970ADA36FF1}" presName="linNode" presStyleCnt="0"/>
      <dgm:spPr/>
    </dgm:pt>
    <dgm:pt modelId="{812B2809-F67E-4892-9E34-470FA92BFB94}" type="pres">
      <dgm:prSet presAssocID="{9F3739BE-E21B-44BC-B1E8-4970ADA36FF1}" presName="parTx" presStyleLbl="revTx" presStyleIdx="0" presStyleCnt="2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BDA7F97-288B-4F4D-B06F-95E0B2DB5C1B}" type="pres">
      <dgm:prSet presAssocID="{9F3739BE-E21B-44BC-B1E8-4970ADA36FF1}" presName="bracket" presStyleLbl="parChTrans1D1" presStyleIdx="0" presStyleCnt="2" custScaleY="219690"/>
      <dgm:spPr/>
    </dgm:pt>
    <dgm:pt modelId="{7CA8D05D-0BCB-4605-B24A-5FF9A2BF14D3}" type="pres">
      <dgm:prSet presAssocID="{9F3739BE-E21B-44BC-B1E8-4970ADA36FF1}" presName="spH" presStyleCnt="0"/>
      <dgm:spPr/>
    </dgm:pt>
    <dgm:pt modelId="{73D05499-CB51-4C72-87E1-778A3D2AC665}" type="pres">
      <dgm:prSet presAssocID="{9F3739BE-E21B-44BC-B1E8-4970ADA36FF1}" presName="desTx" presStyleLbl="node1" presStyleIdx="0" presStyleCnt="2" custScaleY="24289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2D07961-CC17-418E-A8ED-25993BCE3B6B}" type="pres">
      <dgm:prSet presAssocID="{7A7C9427-8A67-49B6-9B03-DE6FB6618C77}" presName="spV" presStyleCnt="0"/>
      <dgm:spPr/>
    </dgm:pt>
    <dgm:pt modelId="{F9A0FCE8-9D78-497F-AB2A-80E93EBE640B}" type="pres">
      <dgm:prSet presAssocID="{1DD1AB97-0198-42A1-B6AA-C926C63CBBC8}" presName="linNode" presStyleCnt="0"/>
      <dgm:spPr/>
    </dgm:pt>
    <dgm:pt modelId="{F5F0F4E0-A032-44F8-94B1-9B852E43278C}" type="pres">
      <dgm:prSet presAssocID="{1DD1AB97-0198-42A1-B6AA-C926C63CBBC8}" presName="parTx" presStyleLbl="revTx" presStyleIdx="1" presStyleCnt="2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999D299-2BEB-4E8E-9303-5F8BBE7B37F6}" type="pres">
      <dgm:prSet presAssocID="{1DD1AB97-0198-42A1-B6AA-C926C63CBBC8}" presName="bracket" presStyleLbl="parChTrans1D1" presStyleIdx="1" presStyleCnt="2" custScaleY="173635"/>
      <dgm:spPr/>
    </dgm:pt>
    <dgm:pt modelId="{674E10B3-4D24-4B07-AE73-2D9CD16F24DE}" type="pres">
      <dgm:prSet presAssocID="{1DD1AB97-0198-42A1-B6AA-C926C63CBBC8}" presName="spH" presStyleCnt="0"/>
      <dgm:spPr/>
    </dgm:pt>
    <dgm:pt modelId="{F79D3A70-CF44-44FF-B9C6-3FA16E8DDAE9}" type="pres">
      <dgm:prSet presAssocID="{1DD1AB97-0198-42A1-B6AA-C926C63CBBC8}" presName="desTx" presStyleLbl="node1" presStyleIdx="1" presStyleCnt="2" custScaleY="19497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3E59F881-995E-4F63-B240-B0723593F982}" type="presOf" srcId="{BE9596C2-C033-4457-9580-C2B95F53BFFB}" destId="{F79D3A70-CF44-44FF-B9C6-3FA16E8DDAE9}" srcOrd="0" destOrd="0" presId="urn:diagrams.loki3.com/BracketList+Icon"/>
    <dgm:cxn modelId="{7C2ED484-C0A7-4B25-8C84-10085C42A3C4}" srcId="{10B85BC5-72D7-441E-9E54-6AB3718E2B97}" destId="{9F3739BE-E21B-44BC-B1E8-4970ADA36FF1}" srcOrd="0" destOrd="0" parTransId="{7B6898AF-6C29-4971-807E-C8DDF97B40C0}" sibTransId="{7A7C9427-8A67-49B6-9B03-DE6FB6618C77}"/>
    <dgm:cxn modelId="{519457FD-814A-4AAB-975B-E5E36CDB2DD3}" srcId="{10B85BC5-72D7-441E-9E54-6AB3718E2B97}" destId="{1DD1AB97-0198-42A1-B6AA-C926C63CBBC8}" srcOrd="1" destOrd="0" parTransId="{CE4BD52F-89AD-4C22-B2E1-E1D0C9387965}" sibTransId="{A58B793E-B623-4D19-9968-465496C8CE27}"/>
    <dgm:cxn modelId="{8A46B84E-90B0-4E02-87D0-2217C8CCC32B}" type="presOf" srcId="{1DD1AB97-0198-42A1-B6AA-C926C63CBBC8}" destId="{F5F0F4E0-A032-44F8-94B1-9B852E43278C}" srcOrd="0" destOrd="0" presId="urn:diagrams.loki3.com/BracketList+Icon"/>
    <dgm:cxn modelId="{683444C6-4FAC-4A78-867A-077E46B0FAB7}" srcId="{1DD1AB97-0198-42A1-B6AA-C926C63CBBC8}" destId="{BE9596C2-C033-4457-9580-C2B95F53BFFB}" srcOrd="0" destOrd="0" parTransId="{A227C74F-3C35-48E8-8849-E112E677CBA3}" sibTransId="{EB8506A8-CE57-4A4D-B23C-53792089AF9E}"/>
    <dgm:cxn modelId="{45ED78BC-C10E-43F3-9B01-DBC0811FBE15}" type="presOf" srcId="{61F275C8-F89C-4483-94D0-7482D7DCE099}" destId="{73D05499-CB51-4C72-87E1-778A3D2AC665}" srcOrd="0" destOrd="0" presId="urn:diagrams.loki3.com/BracketList+Icon"/>
    <dgm:cxn modelId="{CC650CCB-9BCC-46C4-AF79-4F30DB0A8534}" srcId="{9F3739BE-E21B-44BC-B1E8-4970ADA36FF1}" destId="{61F275C8-F89C-4483-94D0-7482D7DCE099}" srcOrd="0" destOrd="0" parTransId="{36BC305D-CD78-4BE1-905D-7B51F7F042CD}" sibTransId="{29245868-3F61-4F83-997C-F4A0F7174988}"/>
    <dgm:cxn modelId="{C0716599-47AE-4F6C-BF9F-27C16B525B35}" type="presOf" srcId="{9F3739BE-E21B-44BC-B1E8-4970ADA36FF1}" destId="{812B2809-F67E-4892-9E34-470FA92BFB94}" srcOrd="0" destOrd="0" presId="urn:diagrams.loki3.com/BracketList+Icon"/>
    <dgm:cxn modelId="{6DC2DBCC-AC44-4371-88F8-8E69270AD7DD}" type="presOf" srcId="{10B85BC5-72D7-441E-9E54-6AB3718E2B97}" destId="{0D643EC8-2CAC-4D5D-AE01-A1B875E8E4D0}" srcOrd="0" destOrd="0" presId="urn:diagrams.loki3.com/BracketList+Icon"/>
    <dgm:cxn modelId="{B5AE4DD2-2240-479A-BC59-DDDAF91D8615}" type="presParOf" srcId="{0D643EC8-2CAC-4D5D-AE01-A1B875E8E4D0}" destId="{F87C62AD-1C15-4003-98D3-AC42E4993118}" srcOrd="0" destOrd="0" presId="urn:diagrams.loki3.com/BracketList+Icon"/>
    <dgm:cxn modelId="{A6D53915-E6D8-4511-97E6-E3EC4105CC87}" type="presParOf" srcId="{F87C62AD-1C15-4003-98D3-AC42E4993118}" destId="{812B2809-F67E-4892-9E34-470FA92BFB94}" srcOrd="0" destOrd="0" presId="urn:diagrams.loki3.com/BracketList+Icon"/>
    <dgm:cxn modelId="{262A49FA-2E29-4E8D-9A88-C48B94EB656A}" type="presParOf" srcId="{F87C62AD-1C15-4003-98D3-AC42E4993118}" destId="{EBDA7F97-288B-4F4D-B06F-95E0B2DB5C1B}" srcOrd="1" destOrd="0" presId="urn:diagrams.loki3.com/BracketList+Icon"/>
    <dgm:cxn modelId="{453BF08B-DA33-4E17-98B6-9FE571CAC051}" type="presParOf" srcId="{F87C62AD-1C15-4003-98D3-AC42E4993118}" destId="{7CA8D05D-0BCB-4605-B24A-5FF9A2BF14D3}" srcOrd="2" destOrd="0" presId="urn:diagrams.loki3.com/BracketList+Icon"/>
    <dgm:cxn modelId="{C7E88B56-9F1E-42AE-BF1A-0E89588BB0FE}" type="presParOf" srcId="{F87C62AD-1C15-4003-98D3-AC42E4993118}" destId="{73D05499-CB51-4C72-87E1-778A3D2AC665}" srcOrd="3" destOrd="0" presId="urn:diagrams.loki3.com/BracketList+Icon"/>
    <dgm:cxn modelId="{48B037AA-6E54-4EFA-8315-59542D018F7F}" type="presParOf" srcId="{0D643EC8-2CAC-4D5D-AE01-A1B875E8E4D0}" destId="{02D07961-CC17-418E-A8ED-25993BCE3B6B}" srcOrd="1" destOrd="0" presId="urn:diagrams.loki3.com/BracketList+Icon"/>
    <dgm:cxn modelId="{95109B1E-D907-422E-8710-C9F839525965}" type="presParOf" srcId="{0D643EC8-2CAC-4D5D-AE01-A1B875E8E4D0}" destId="{F9A0FCE8-9D78-497F-AB2A-80E93EBE640B}" srcOrd="2" destOrd="0" presId="urn:diagrams.loki3.com/BracketList+Icon"/>
    <dgm:cxn modelId="{5BC5C9B8-00FE-447E-A424-34F0566F1CA7}" type="presParOf" srcId="{F9A0FCE8-9D78-497F-AB2A-80E93EBE640B}" destId="{F5F0F4E0-A032-44F8-94B1-9B852E43278C}" srcOrd="0" destOrd="0" presId="urn:diagrams.loki3.com/BracketList+Icon"/>
    <dgm:cxn modelId="{C05233AB-B27A-4676-B031-AD3856D2AB64}" type="presParOf" srcId="{F9A0FCE8-9D78-497F-AB2A-80E93EBE640B}" destId="{6999D299-2BEB-4E8E-9303-5F8BBE7B37F6}" srcOrd="1" destOrd="0" presId="urn:diagrams.loki3.com/BracketList+Icon"/>
    <dgm:cxn modelId="{96B2C738-DE65-4C3E-A71D-D91D038E552F}" type="presParOf" srcId="{F9A0FCE8-9D78-497F-AB2A-80E93EBE640B}" destId="{674E10B3-4D24-4B07-AE73-2D9CD16F24DE}" srcOrd="2" destOrd="0" presId="urn:diagrams.loki3.com/BracketList+Icon"/>
    <dgm:cxn modelId="{D21DE739-B050-4E7D-8134-3FEDED0BF1E5}" type="presParOf" srcId="{F9A0FCE8-9D78-497F-AB2A-80E93EBE640B}" destId="{F79D3A70-CF44-44FF-B9C6-3FA16E8DDAE9}" srcOrd="3" destOrd="0" presId="urn:diagrams.loki3.com/BracketList+Icon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10B85BC5-72D7-441E-9E54-6AB3718E2B97}" type="doc">
      <dgm:prSet loTypeId="urn:diagrams.loki3.com/BracketList+Icon" loCatId="list" qsTypeId="urn:microsoft.com/office/officeart/2005/8/quickstyle/simple2" qsCatId="simple" csTypeId="urn:microsoft.com/office/officeart/2005/8/colors/accent2_5" csCatId="accent2" phldr="1"/>
      <dgm:spPr/>
      <dgm:t>
        <a:bodyPr/>
        <a:lstStyle/>
        <a:p>
          <a:endParaRPr lang="en-US"/>
        </a:p>
      </dgm:t>
    </dgm:pt>
    <dgm:pt modelId="{9F3739BE-E21B-44BC-B1E8-4970ADA36FF1}">
      <dgm:prSet phldrT="[Text]" custT="1"/>
      <dgm:spPr/>
      <dgm:t>
        <a:bodyPr/>
        <a:lstStyle/>
        <a:p>
          <a:r>
            <a:rPr lang="en-US" sz="2000" dirty="0" smtClean="0"/>
            <a:t>Periodic </a:t>
          </a:r>
          <a:r>
            <a:rPr lang="en-US" sz="2000" dirty="0" err="1" smtClean="0"/>
            <a:t>b.c.</a:t>
          </a:r>
          <a:endParaRPr lang="en-US" sz="2000" dirty="0"/>
        </a:p>
      </dgm:t>
    </dgm:pt>
    <dgm:pt modelId="{7B6898AF-6C29-4971-807E-C8DDF97B40C0}" type="parTrans" cxnId="{7C2ED484-C0A7-4B25-8C84-10085C42A3C4}">
      <dgm:prSet/>
      <dgm:spPr/>
      <dgm:t>
        <a:bodyPr/>
        <a:lstStyle/>
        <a:p>
          <a:endParaRPr lang="en-US"/>
        </a:p>
      </dgm:t>
    </dgm:pt>
    <dgm:pt modelId="{7A7C9427-8A67-49B6-9B03-DE6FB6618C77}" type="sibTrans" cxnId="{7C2ED484-C0A7-4B25-8C84-10085C42A3C4}">
      <dgm:prSet/>
      <dgm:spPr/>
      <dgm:t>
        <a:bodyPr/>
        <a:lstStyle/>
        <a:p>
          <a:endParaRPr lang="en-US"/>
        </a:p>
      </dgm:t>
    </dgm:pt>
    <dgm:pt modelId="{61F275C8-F89C-4483-94D0-7482D7DCE099}">
      <dgm:prSet phldrT="[Text]" custT="1"/>
      <dgm:spPr/>
      <dgm:t>
        <a:bodyPr anchor="b"/>
        <a:lstStyle/>
        <a:p>
          <a:r>
            <a:rPr lang="en-US" sz="2000" dirty="0" smtClean="0"/>
            <a:t>Symmetry U(1) </a:t>
          </a:r>
          <a:r>
            <a:rPr lang="en-US" sz="2000" dirty="0" smtClean="0">
              <a:sym typeface="Symbol"/>
            </a:rPr>
            <a:t></a:t>
          </a:r>
          <a:r>
            <a:rPr lang="en-US" sz="2000" dirty="0" smtClean="0"/>
            <a:t> U(1)</a:t>
          </a:r>
          <a:endParaRPr lang="en-US" sz="2000" dirty="0"/>
        </a:p>
      </dgm:t>
    </dgm:pt>
    <dgm:pt modelId="{36BC305D-CD78-4BE1-905D-7B51F7F042CD}" type="parTrans" cxnId="{CC650CCB-9BCC-46C4-AF79-4F30DB0A8534}">
      <dgm:prSet/>
      <dgm:spPr/>
      <dgm:t>
        <a:bodyPr/>
        <a:lstStyle/>
        <a:p>
          <a:endParaRPr lang="en-US"/>
        </a:p>
      </dgm:t>
    </dgm:pt>
    <dgm:pt modelId="{29245868-3F61-4F83-997C-F4A0F7174988}" type="sibTrans" cxnId="{CC650CCB-9BCC-46C4-AF79-4F30DB0A8534}">
      <dgm:prSet/>
      <dgm:spPr/>
      <dgm:t>
        <a:bodyPr/>
        <a:lstStyle/>
        <a:p>
          <a:endParaRPr lang="en-US"/>
        </a:p>
      </dgm:t>
    </dgm:pt>
    <dgm:pt modelId="{1DD1AB97-0198-42A1-B6AA-C926C63CBBC8}">
      <dgm:prSet phldrT="[Text]" custT="1"/>
      <dgm:spPr/>
      <dgm:t>
        <a:bodyPr/>
        <a:lstStyle/>
        <a:p>
          <a:r>
            <a:rPr lang="en-US" sz="2000" dirty="0" smtClean="0"/>
            <a:t>Periodic </a:t>
          </a:r>
          <a:r>
            <a:rPr lang="en-US" sz="2000" dirty="0" err="1" smtClean="0"/>
            <a:t>b.c.</a:t>
          </a:r>
          <a:r>
            <a:rPr lang="en-US" sz="2000" dirty="0" smtClean="0"/>
            <a:t> </a:t>
          </a:r>
          <a:endParaRPr lang="en-US" sz="2000" dirty="0"/>
        </a:p>
      </dgm:t>
    </dgm:pt>
    <dgm:pt modelId="{CE4BD52F-89AD-4C22-B2E1-E1D0C9387965}" type="parTrans" cxnId="{519457FD-814A-4AAB-975B-E5E36CDB2DD3}">
      <dgm:prSet/>
      <dgm:spPr/>
      <dgm:t>
        <a:bodyPr/>
        <a:lstStyle/>
        <a:p>
          <a:endParaRPr lang="en-US"/>
        </a:p>
      </dgm:t>
    </dgm:pt>
    <dgm:pt modelId="{A58B793E-B623-4D19-9968-465496C8CE27}" type="sibTrans" cxnId="{519457FD-814A-4AAB-975B-E5E36CDB2DD3}">
      <dgm:prSet/>
      <dgm:spPr/>
      <dgm:t>
        <a:bodyPr/>
        <a:lstStyle/>
        <a:p>
          <a:endParaRPr lang="en-US"/>
        </a:p>
      </dgm:t>
    </dgm:pt>
    <dgm:pt modelId="{BE9596C2-C033-4457-9580-C2B95F53BFFB}">
      <dgm:prSet phldrT="[Text]" custT="1"/>
      <dgm:spPr/>
      <dgm:t>
        <a:bodyPr anchor="b"/>
        <a:lstStyle/>
        <a:p>
          <a:r>
            <a:rPr lang="en-US" sz="2000" dirty="0" smtClean="0"/>
            <a:t>Symmetry SU(2) </a:t>
          </a:r>
          <a:r>
            <a:rPr lang="en-US" sz="2000" dirty="0" smtClean="0">
              <a:sym typeface="Symbol"/>
            </a:rPr>
            <a:t></a:t>
          </a:r>
          <a:r>
            <a:rPr lang="en-US" sz="2000" dirty="0" smtClean="0"/>
            <a:t> U(1)</a:t>
          </a:r>
          <a:endParaRPr lang="en-US" sz="2000" dirty="0"/>
        </a:p>
      </dgm:t>
    </dgm:pt>
    <dgm:pt modelId="{A227C74F-3C35-48E8-8849-E112E677CBA3}" type="parTrans" cxnId="{683444C6-4FAC-4A78-867A-077E46B0FAB7}">
      <dgm:prSet/>
      <dgm:spPr/>
      <dgm:t>
        <a:bodyPr/>
        <a:lstStyle/>
        <a:p>
          <a:endParaRPr lang="en-US"/>
        </a:p>
      </dgm:t>
    </dgm:pt>
    <dgm:pt modelId="{EB8506A8-CE57-4A4D-B23C-53792089AF9E}" type="sibTrans" cxnId="{683444C6-4FAC-4A78-867A-077E46B0FAB7}">
      <dgm:prSet/>
      <dgm:spPr/>
      <dgm:t>
        <a:bodyPr/>
        <a:lstStyle/>
        <a:p>
          <a:endParaRPr lang="en-US"/>
        </a:p>
      </dgm:t>
    </dgm:pt>
    <dgm:pt modelId="{AD2F7217-84CC-4846-8029-4FD86E6EC46D}">
      <dgm:prSet phldrT="[Text]" custT="1"/>
      <dgm:spPr/>
      <dgm:t>
        <a:bodyPr anchor="b"/>
        <a:lstStyle/>
        <a:p>
          <a:r>
            <a:rPr lang="en-US" sz="2000" dirty="0" smtClean="0"/>
            <a:t>Periodic </a:t>
          </a:r>
          <a:r>
            <a:rPr lang="en-US" sz="2000" dirty="0" err="1" smtClean="0"/>
            <a:t>b.c.</a:t>
          </a:r>
          <a:endParaRPr lang="en-US" sz="2000" dirty="0"/>
        </a:p>
      </dgm:t>
    </dgm:pt>
    <dgm:pt modelId="{C27F2007-7DA3-4679-8607-55DF364DC98B}" type="parTrans" cxnId="{1543DF7C-3C45-40B9-934D-39BDAA477768}">
      <dgm:prSet/>
      <dgm:spPr/>
      <dgm:t>
        <a:bodyPr/>
        <a:lstStyle/>
        <a:p>
          <a:endParaRPr lang="en-US"/>
        </a:p>
      </dgm:t>
    </dgm:pt>
    <dgm:pt modelId="{F2DED4F9-9CC4-4EDE-85ED-BE8BA585F003}" type="sibTrans" cxnId="{1543DF7C-3C45-40B9-934D-39BDAA477768}">
      <dgm:prSet/>
      <dgm:spPr/>
      <dgm:t>
        <a:bodyPr/>
        <a:lstStyle/>
        <a:p>
          <a:endParaRPr lang="en-US"/>
        </a:p>
      </dgm:t>
    </dgm:pt>
    <dgm:pt modelId="{8E16A521-8DF1-4367-BBAF-C9AC2E93DCBE}">
      <dgm:prSet phldrT="[Text]" custT="1"/>
      <dgm:spPr/>
      <dgm:t>
        <a:bodyPr anchor="b"/>
        <a:lstStyle/>
        <a:p>
          <a:r>
            <a:rPr lang="en-US" sz="2000" dirty="0" smtClean="0"/>
            <a:t>Symmetry SU(3)</a:t>
          </a:r>
          <a:endParaRPr lang="en-US" sz="2000" dirty="0"/>
        </a:p>
      </dgm:t>
    </dgm:pt>
    <dgm:pt modelId="{66A192A7-B955-46FA-9A20-262834BEBA58}" type="parTrans" cxnId="{E90697A2-8524-4AC7-BEEB-4C1E75ADF94E}">
      <dgm:prSet/>
      <dgm:spPr/>
      <dgm:t>
        <a:bodyPr/>
        <a:lstStyle/>
        <a:p>
          <a:endParaRPr lang="en-US"/>
        </a:p>
      </dgm:t>
    </dgm:pt>
    <dgm:pt modelId="{1B56C6C3-DDE0-4F91-AA60-B6BE149DA768}" type="sibTrans" cxnId="{E90697A2-8524-4AC7-BEEB-4C1E75ADF94E}">
      <dgm:prSet/>
      <dgm:spPr/>
      <dgm:t>
        <a:bodyPr/>
        <a:lstStyle/>
        <a:p>
          <a:endParaRPr lang="en-US"/>
        </a:p>
      </dgm:t>
    </dgm:pt>
    <dgm:pt modelId="{0D643EC8-2CAC-4D5D-AE01-A1B875E8E4D0}" type="pres">
      <dgm:prSet presAssocID="{10B85BC5-72D7-441E-9E54-6AB3718E2B97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F87C62AD-1C15-4003-98D3-AC42E4993118}" type="pres">
      <dgm:prSet presAssocID="{9F3739BE-E21B-44BC-B1E8-4970ADA36FF1}" presName="linNode" presStyleCnt="0"/>
      <dgm:spPr/>
    </dgm:pt>
    <dgm:pt modelId="{812B2809-F67E-4892-9E34-470FA92BFB94}" type="pres">
      <dgm:prSet presAssocID="{9F3739BE-E21B-44BC-B1E8-4970ADA36FF1}" presName="parTx" presStyleLbl="revTx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BDA7F97-288B-4F4D-B06F-95E0B2DB5C1B}" type="pres">
      <dgm:prSet presAssocID="{9F3739BE-E21B-44BC-B1E8-4970ADA36FF1}" presName="bracket" presStyleLbl="parChTrans1D1" presStyleIdx="0" presStyleCnt="3" custScaleY="197862"/>
      <dgm:spPr/>
    </dgm:pt>
    <dgm:pt modelId="{7CA8D05D-0BCB-4605-B24A-5FF9A2BF14D3}" type="pres">
      <dgm:prSet presAssocID="{9F3739BE-E21B-44BC-B1E8-4970ADA36FF1}" presName="spH" presStyleCnt="0"/>
      <dgm:spPr/>
    </dgm:pt>
    <dgm:pt modelId="{73D05499-CB51-4C72-87E1-778A3D2AC665}" type="pres">
      <dgm:prSet presAssocID="{9F3739BE-E21B-44BC-B1E8-4970ADA36FF1}" presName="desTx" presStyleLbl="node1" presStyleIdx="0" presStyleCnt="3" custScaleY="20049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2D07961-CC17-418E-A8ED-25993BCE3B6B}" type="pres">
      <dgm:prSet presAssocID="{7A7C9427-8A67-49B6-9B03-DE6FB6618C77}" presName="spV" presStyleCnt="0"/>
      <dgm:spPr/>
    </dgm:pt>
    <dgm:pt modelId="{F9A0FCE8-9D78-497F-AB2A-80E93EBE640B}" type="pres">
      <dgm:prSet presAssocID="{1DD1AB97-0198-42A1-B6AA-C926C63CBBC8}" presName="linNode" presStyleCnt="0"/>
      <dgm:spPr/>
    </dgm:pt>
    <dgm:pt modelId="{F5F0F4E0-A032-44F8-94B1-9B852E43278C}" type="pres">
      <dgm:prSet presAssocID="{1DD1AB97-0198-42A1-B6AA-C926C63CBBC8}" presName="parTx" presStyleLbl="revTx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999D299-2BEB-4E8E-9303-5F8BBE7B37F6}" type="pres">
      <dgm:prSet presAssocID="{1DD1AB97-0198-42A1-B6AA-C926C63CBBC8}" presName="bracket" presStyleLbl="parChTrans1D1" presStyleIdx="1" presStyleCnt="3" custScaleY="173265"/>
      <dgm:spPr/>
    </dgm:pt>
    <dgm:pt modelId="{674E10B3-4D24-4B07-AE73-2D9CD16F24DE}" type="pres">
      <dgm:prSet presAssocID="{1DD1AB97-0198-42A1-B6AA-C926C63CBBC8}" presName="spH" presStyleCnt="0"/>
      <dgm:spPr/>
    </dgm:pt>
    <dgm:pt modelId="{F79D3A70-CF44-44FF-B9C6-3FA16E8DDAE9}" type="pres">
      <dgm:prSet presAssocID="{1DD1AB97-0198-42A1-B6AA-C926C63CBBC8}" presName="desTx" presStyleLbl="node1" presStyleIdx="1" presStyleCnt="3" custScaleY="21074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772CD44-A88D-4C97-88C4-90C90A2599A7}" type="pres">
      <dgm:prSet presAssocID="{A58B793E-B623-4D19-9968-465496C8CE27}" presName="spV" presStyleCnt="0"/>
      <dgm:spPr/>
    </dgm:pt>
    <dgm:pt modelId="{8072971E-4456-4A46-B79F-60D0B205A2F9}" type="pres">
      <dgm:prSet presAssocID="{AD2F7217-84CC-4846-8029-4FD86E6EC46D}" presName="linNode" presStyleCnt="0"/>
      <dgm:spPr/>
    </dgm:pt>
    <dgm:pt modelId="{A8F0DC7E-3074-4558-99C8-DBD197134251}" type="pres">
      <dgm:prSet presAssocID="{AD2F7217-84CC-4846-8029-4FD86E6EC46D}" presName="parTx" presStyleLbl="revTx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ABFABEB-1478-4BA8-925B-089141B78223}" type="pres">
      <dgm:prSet presAssocID="{AD2F7217-84CC-4846-8029-4FD86E6EC46D}" presName="bracket" presStyleLbl="parChTrans1D1" presStyleIdx="2" presStyleCnt="3" custScaleY="166682"/>
      <dgm:spPr/>
    </dgm:pt>
    <dgm:pt modelId="{011E98F8-2E31-40F0-A1DC-CE25476FFCC6}" type="pres">
      <dgm:prSet presAssocID="{AD2F7217-84CC-4846-8029-4FD86E6EC46D}" presName="spH" presStyleCnt="0"/>
      <dgm:spPr/>
    </dgm:pt>
    <dgm:pt modelId="{8316095A-F501-44D6-961A-43B4C4418280}" type="pres">
      <dgm:prSet presAssocID="{AD2F7217-84CC-4846-8029-4FD86E6EC46D}" presName="desTx" presStyleLbl="node1" presStyleIdx="2" presStyleCnt="3" custScaleY="21350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32E47E86-02AD-499E-97D9-C952E020BD1C}" type="presOf" srcId="{8E16A521-8DF1-4367-BBAF-C9AC2E93DCBE}" destId="{8316095A-F501-44D6-961A-43B4C4418280}" srcOrd="0" destOrd="0" presId="urn:diagrams.loki3.com/BracketList+Icon"/>
    <dgm:cxn modelId="{F0FF88BF-9937-4354-9D22-42D514E18FED}" type="presOf" srcId="{BE9596C2-C033-4457-9580-C2B95F53BFFB}" destId="{F79D3A70-CF44-44FF-B9C6-3FA16E8DDAE9}" srcOrd="0" destOrd="0" presId="urn:diagrams.loki3.com/BracketList+Icon"/>
    <dgm:cxn modelId="{67EA696C-F89A-4475-AE00-25F5FF4FB618}" type="presOf" srcId="{61F275C8-F89C-4483-94D0-7482D7DCE099}" destId="{73D05499-CB51-4C72-87E1-778A3D2AC665}" srcOrd="0" destOrd="0" presId="urn:diagrams.loki3.com/BracketList+Icon"/>
    <dgm:cxn modelId="{7C2ED484-C0A7-4B25-8C84-10085C42A3C4}" srcId="{10B85BC5-72D7-441E-9E54-6AB3718E2B97}" destId="{9F3739BE-E21B-44BC-B1E8-4970ADA36FF1}" srcOrd="0" destOrd="0" parTransId="{7B6898AF-6C29-4971-807E-C8DDF97B40C0}" sibTransId="{7A7C9427-8A67-49B6-9B03-DE6FB6618C77}"/>
    <dgm:cxn modelId="{519457FD-814A-4AAB-975B-E5E36CDB2DD3}" srcId="{10B85BC5-72D7-441E-9E54-6AB3718E2B97}" destId="{1DD1AB97-0198-42A1-B6AA-C926C63CBBC8}" srcOrd="1" destOrd="0" parTransId="{CE4BD52F-89AD-4C22-B2E1-E1D0C9387965}" sibTransId="{A58B793E-B623-4D19-9968-465496C8CE27}"/>
    <dgm:cxn modelId="{CC650CCB-9BCC-46C4-AF79-4F30DB0A8534}" srcId="{9F3739BE-E21B-44BC-B1E8-4970ADA36FF1}" destId="{61F275C8-F89C-4483-94D0-7482D7DCE099}" srcOrd="0" destOrd="0" parTransId="{36BC305D-CD78-4BE1-905D-7B51F7F042CD}" sibTransId="{29245868-3F61-4F83-997C-F4A0F7174988}"/>
    <dgm:cxn modelId="{18649477-D62C-46BC-8DC4-FDFE1D437764}" type="presOf" srcId="{1DD1AB97-0198-42A1-B6AA-C926C63CBBC8}" destId="{F5F0F4E0-A032-44F8-94B1-9B852E43278C}" srcOrd="0" destOrd="0" presId="urn:diagrams.loki3.com/BracketList+Icon"/>
    <dgm:cxn modelId="{517698FE-12F6-4AE3-AE93-3199A106F5C9}" type="presOf" srcId="{10B85BC5-72D7-441E-9E54-6AB3718E2B97}" destId="{0D643EC8-2CAC-4D5D-AE01-A1B875E8E4D0}" srcOrd="0" destOrd="0" presId="urn:diagrams.loki3.com/BracketList+Icon"/>
    <dgm:cxn modelId="{1543DF7C-3C45-40B9-934D-39BDAA477768}" srcId="{10B85BC5-72D7-441E-9E54-6AB3718E2B97}" destId="{AD2F7217-84CC-4846-8029-4FD86E6EC46D}" srcOrd="2" destOrd="0" parTransId="{C27F2007-7DA3-4679-8607-55DF364DC98B}" sibTransId="{F2DED4F9-9CC4-4EDE-85ED-BE8BA585F003}"/>
    <dgm:cxn modelId="{4E7BE81F-5572-4A82-A679-383B12A7D9B1}" type="presOf" srcId="{AD2F7217-84CC-4846-8029-4FD86E6EC46D}" destId="{A8F0DC7E-3074-4558-99C8-DBD197134251}" srcOrd="0" destOrd="0" presId="urn:diagrams.loki3.com/BracketList+Icon"/>
    <dgm:cxn modelId="{683444C6-4FAC-4A78-867A-077E46B0FAB7}" srcId="{1DD1AB97-0198-42A1-B6AA-C926C63CBBC8}" destId="{BE9596C2-C033-4457-9580-C2B95F53BFFB}" srcOrd="0" destOrd="0" parTransId="{A227C74F-3C35-48E8-8849-E112E677CBA3}" sibTransId="{EB8506A8-CE57-4A4D-B23C-53792089AF9E}"/>
    <dgm:cxn modelId="{E49F5394-EE21-4864-BF3F-7FFABC4380A5}" type="presOf" srcId="{9F3739BE-E21B-44BC-B1E8-4970ADA36FF1}" destId="{812B2809-F67E-4892-9E34-470FA92BFB94}" srcOrd="0" destOrd="0" presId="urn:diagrams.loki3.com/BracketList+Icon"/>
    <dgm:cxn modelId="{E90697A2-8524-4AC7-BEEB-4C1E75ADF94E}" srcId="{AD2F7217-84CC-4846-8029-4FD86E6EC46D}" destId="{8E16A521-8DF1-4367-BBAF-C9AC2E93DCBE}" srcOrd="0" destOrd="0" parTransId="{66A192A7-B955-46FA-9A20-262834BEBA58}" sibTransId="{1B56C6C3-DDE0-4F91-AA60-B6BE149DA768}"/>
    <dgm:cxn modelId="{51A70ABB-C280-4A7A-932C-E14FFB4453A3}" type="presParOf" srcId="{0D643EC8-2CAC-4D5D-AE01-A1B875E8E4D0}" destId="{F87C62AD-1C15-4003-98D3-AC42E4993118}" srcOrd="0" destOrd="0" presId="urn:diagrams.loki3.com/BracketList+Icon"/>
    <dgm:cxn modelId="{37C2773B-678D-4E84-B0ED-9265A38D6D71}" type="presParOf" srcId="{F87C62AD-1C15-4003-98D3-AC42E4993118}" destId="{812B2809-F67E-4892-9E34-470FA92BFB94}" srcOrd="0" destOrd="0" presId="urn:diagrams.loki3.com/BracketList+Icon"/>
    <dgm:cxn modelId="{4DC6D9FC-E88E-466E-A2D0-AAA909C9B25B}" type="presParOf" srcId="{F87C62AD-1C15-4003-98D3-AC42E4993118}" destId="{EBDA7F97-288B-4F4D-B06F-95E0B2DB5C1B}" srcOrd="1" destOrd="0" presId="urn:diagrams.loki3.com/BracketList+Icon"/>
    <dgm:cxn modelId="{EA366375-2ADA-4845-ABE0-21DED2B3CEF9}" type="presParOf" srcId="{F87C62AD-1C15-4003-98D3-AC42E4993118}" destId="{7CA8D05D-0BCB-4605-B24A-5FF9A2BF14D3}" srcOrd="2" destOrd="0" presId="urn:diagrams.loki3.com/BracketList+Icon"/>
    <dgm:cxn modelId="{6AE42124-71DD-4F82-A943-6C640E6D8C63}" type="presParOf" srcId="{F87C62AD-1C15-4003-98D3-AC42E4993118}" destId="{73D05499-CB51-4C72-87E1-778A3D2AC665}" srcOrd="3" destOrd="0" presId="urn:diagrams.loki3.com/BracketList+Icon"/>
    <dgm:cxn modelId="{A42DA16B-1D51-4396-81A2-79B4F5DA8893}" type="presParOf" srcId="{0D643EC8-2CAC-4D5D-AE01-A1B875E8E4D0}" destId="{02D07961-CC17-418E-A8ED-25993BCE3B6B}" srcOrd="1" destOrd="0" presId="urn:diagrams.loki3.com/BracketList+Icon"/>
    <dgm:cxn modelId="{456956C9-F908-4C76-A146-149CDF7CA107}" type="presParOf" srcId="{0D643EC8-2CAC-4D5D-AE01-A1B875E8E4D0}" destId="{F9A0FCE8-9D78-497F-AB2A-80E93EBE640B}" srcOrd="2" destOrd="0" presId="urn:diagrams.loki3.com/BracketList+Icon"/>
    <dgm:cxn modelId="{4C15A8EC-6C4C-46AD-8763-C8CE31AB1375}" type="presParOf" srcId="{F9A0FCE8-9D78-497F-AB2A-80E93EBE640B}" destId="{F5F0F4E0-A032-44F8-94B1-9B852E43278C}" srcOrd="0" destOrd="0" presId="urn:diagrams.loki3.com/BracketList+Icon"/>
    <dgm:cxn modelId="{865C5485-49D4-447B-88F3-E57BB0F7F5B4}" type="presParOf" srcId="{F9A0FCE8-9D78-497F-AB2A-80E93EBE640B}" destId="{6999D299-2BEB-4E8E-9303-5F8BBE7B37F6}" srcOrd="1" destOrd="0" presId="urn:diagrams.loki3.com/BracketList+Icon"/>
    <dgm:cxn modelId="{04E3E777-16FF-43D2-83EB-14B52C89EE21}" type="presParOf" srcId="{F9A0FCE8-9D78-497F-AB2A-80E93EBE640B}" destId="{674E10B3-4D24-4B07-AE73-2D9CD16F24DE}" srcOrd="2" destOrd="0" presId="urn:diagrams.loki3.com/BracketList+Icon"/>
    <dgm:cxn modelId="{46079FC5-0E95-4A50-A798-29BD5B219647}" type="presParOf" srcId="{F9A0FCE8-9D78-497F-AB2A-80E93EBE640B}" destId="{F79D3A70-CF44-44FF-B9C6-3FA16E8DDAE9}" srcOrd="3" destOrd="0" presId="urn:diagrams.loki3.com/BracketList+Icon"/>
    <dgm:cxn modelId="{56B21E20-73B8-4395-AA66-DC47AD69FC80}" type="presParOf" srcId="{0D643EC8-2CAC-4D5D-AE01-A1B875E8E4D0}" destId="{9772CD44-A88D-4C97-88C4-90C90A2599A7}" srcOrd="3" destOrd="0" presId="urn:diagrams.loki3.com/BracketList+Icon"/>
    <dgm:cxn modelId="{147BC197-0A5A-4400-B230-7FAC6714F7E5}" type="presParOf" srcId="{0D643EC8-2CAC-4D5D-AE01-A1B875E8E4D0}" destId="{8072971E-4456-4A46-B79F-60D0B205A2F9}" srcOrd="4" destOrd="0" presId="urn:diagrams.loki3.com/BracketList+Icon"/>
    <dgm:cxn modelId="{203F3952-75C8-49AD-BD01-10A0851BD7F6}" type="presParOf" srcId="{8072971E-4456-4A46-B79F-60D0B205A2F9}" destId="{A8F0DC7E-3074-4558-99C8-DBD197134251}" srcOrd="0" destOrd="0" presId="urn:diagrams.loki3.com/BracketList+Icon"/>
    <dgm:cxn modelId="{1F21CDB3-A795-45F3-A807-C48B612FA81E}" type="presParOf" srcId="{8072971E-4456-4A46-B79F-60D0B205A2F9}" destId="{0ABFABEB-1478-4BA8-925B-089141B78223}" srcOrd="1" destOrd="0" presId="urn:diagrams.loki3.com/BracketList+Icon"/>
    <dgm:cxn modelId="{6570392B-6D41-49FB-82FE-478CA33BAD14}" type="presParOf" srcId="{8072971E-4456-4A46-B79F-60D0B205A2F9}" destId="{011E98F8-2E31-40F0-A1DC-CE25476FFCC6}" srcOrd="2" destOrd="0" presId="urn:diagrams.loki3.com/BracketList+Icon"/>
    <dgm:cxn modelId="{A0179A19-0E0D-4269-B6A9-45A56C2B197E}" type="presParOf" srcId="{8072971E-4456-4A46-B79F-60D0B205A2F9}" destId="{8316095A-F501-44D6-961A-43B4C4418280}" srcOrd="3" destOrd="0" presId="urn:diagrams.loki3.com/BracketList+Icon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12B2809-F67E-4892-9E34-470FA92BFB94}">
      <dsp:nvSpPr>
        <dsp:cNvPr id="0" name=""/>
        <dsp:cNvSpPr/>
      </dsp:nvSpPr>
      <dsp:spPr>
        <a:xfrm>
          <a:off x="0" y="1091480"/>
          <a:ext cx="1734108" cy="62060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50800" rIns="142240" bIns="50800" numCol="1" spcCol="1270" anchor="ctr" anchorCtr="0">
          <a:noAutofit/>
        </a:bodyPr>
        <a:lstStyle/>
        <a:p>
          <a:pPr lvl="0" algn="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Periodic</a:t>
          </a:r>
          <a:r>
            <a:rPr lang="en-US" sz="1700" kern="1200" dirty="0" smtClean="0"/>
            <a:t> </a:t>
          </a:r>
          <a:r>
            <a:rPr lang="en-US" sz="1700" kern="1200" dirty="0" err="1" smtClean="0"/>
            <a:t>b.c.</a:t>
          </a:r>
          <a:endParaRPr lang="en-US" sz="1700" kern="1200" dirty="0"/>
        </a:p>
      </dsp:txBody>
      <dsp:txXfrm>
        <a:off x="0" y="1091480"/>
        <a:ext cx="1734108" cy="620606"/>
      </dsp:txXfrm>
    </dsp:sp>
    <dsp:sp modelId="{EBDA7F97-288B-4F4D-B06F-95E0B2DB5C1B}">
      <dsp:nvSpPr>
        <dsp:cNvPr id="0" name=""/>
        <dsp:cNvSpPr/>
      </dsp:nvSpPr>
      <dsp:spPr>
        <a:xfrm>
          <a:off x="1734107" y="720078"/>
          <a:ext cx="346821" cy="1363409"/>
        </a:xfrm>
        <a:prstGeom prst="leftBrace">
          <a:avLst>
            <a:gd name="adj1" fmla="val 35000"/>
            <a:gd name="adj2" fmla="val 50000"/>
          </a:avLst>
        </a:prstGeom>
        <a:noFill/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3D05499-CB51-4C72-87E1-778A3D2AC665}">
      <dsp:nvSpPr>
        <dsp:cNvPr id="0" name=""/>
        <dsp:cNvSpPr/>
      </dsp:nvSpPr>
      <dsp:spPr>
        <a:xfrm>
          <a:off x="2219658" y="648069"/>
          <a:ext cx="4716773" cy="1507427"/>
        </a:xfrm>
        <a:prstGeom prst="rect">
          <a:avLst/>
        </a:prstGeom>
        <a:solidFill>
          <a:schemeClr val="accent2">
            <a:alpha val="90000"/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b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000" kern="1200" dirty="0" smtClean="0"/>
            <a:t>Symmetry SU(3)</a:t>
          </a:r>
          <a:endParaRPr lang="en-US" sz="2000" kern="1200" dirty="0"/>
        </a:p>
      </dsp:txBody>
      <dsp:txXfrm>
        <a:off x="2219658" y="648069"/>
        <a:ext cx="4716773" cy="1507427"/>
      </dsp:txXfrm>
    </dsp:sp>
    <dsp:sp modelId="{F5F0F4E0-A032-44F8-94B1-9B852E43278C}">
      <dsp:nvSpPr>
        <dsp:cNvPr id="0" name=""/>
        <dsp:cNvSpPr/>
      </dsp:nvSpPr>
      <dsp:spPr>
        <a:xfrm>
          <a:off x="0" y="2606330"/>
          <a:ext cx="1732414" cy="82046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0904" tIns="43180" rIns="120904" bIns="43180" numCol="1" spcCol="1270" anchor="ctr" anchorCtr="0">
          <a:noAutofit/>
        </a:bodyPr>
        <a:lstStyle/>
        <a:p>
          <a:pPr lvl="0" algn="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 smtClean="0"/>
            <a:t>Anti-periodic </a:t>
          </a:r>
          <a:r>
            <a:rPr lang="en-US" sz="1700" kern="1200" dirty="0" err="1" smtClean="0"/>
            <a:t>b.c.</a:t>
          </a:r>
          <a:r>
            <a:rPr lang="en-US" sz="1700" kern="1200" dirty="0" smtClean="0"/>
            <a:t> (finite temperature)</a:t>
          </a:r>
          <a:endParaRPr lang="en-US" sz="1700" kern="1200" dirty="0"/>
        </a:p>
      </dsp:txBody>
      <dsp:txXfrm>
        <a:off x="0" y="2606330"/>
        <a:ext cx="1732414" cy="820462"/>
      </dsp:txXfrm>
    </dsp:sp>
    <dsp:sp modelId="{6999D299-2BEB-4E8E-9303-5F8BBE7B37F6}">
      <dsp:nvSpPr>
        <dsp:cNvPr id="0" name=""/>
        <dsp:cNvSpPr/>
      </dsp:nvSpPr>
      <dsp:spPr>
        <a:xfrm>
          <a:off x="1732414" y="2304256"/>
          <a:ext cx="346482" cy="1424610"/>
        </a:xfrm>
        <a:prstGeom prst="leftBrace">
          <a:avLst>
            <a:gd name="adj1" fmla="val 35000"/>
            <a:gd name="adj2" fmla="val 50000"/>
          </a:avLst>
        </a:prstGeom>
        <a:noFill/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79D3A70-CF44-44FF-B9C6-3FA16E8DDAE9}">
      <dsp:nvSpPr>
        <dsp:cNvPr id="0" name=""/>
        <dsp:cNvSpPr/>
      </dsp:nvSpPr>
      <dsp:spPr>
        <a:xfrm>
          <a:off x="2217490" y="2216697"/>
          <a:ext cx="4712167" cy="1599729"/>
        </a:xfrm>
        <a:prstGeom prst="rect">
          <a:avLst/>
        </a:prstGeom>
        <a:solidFill>
          <a:schemeClr val="accent2">
            <a:alpha val="90000"/>
            <a:hueOff val="0"/>
            <a:satOff val="0"/>
            <a:lumOff val="0"/>
            <a:alphaOff val="-4000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b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000" kern="1200" dirty="0" smtClean="0"/>
            <a:t>Symmetry SU(3)</a:t>
          </a:r>
          <a:endParaRPr lang="en-US" sz="2000" kern="1200" dirty="0"/>
        </a:p>
      </dsp:txBody>
      <dsp:txXfrm>
        <a:off x="2217490" y="2216697"/>
        <a:ext cx="4712167" cy="1599729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12B2809-F67E-4892-9E34-470FA92BFB94}">
      <dsp:nvSpPr>
        <dsp:cNvPr id="0" name=""/>
        <dsp:cNvSpPr/>
      </dsp:nvSpPr>
      <dsp:spPr>
        <a:xfrm>
          <a:off x="0" y="1091480"/>
          <a:ext cx="1734108" cy="62060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50800" rIns="142240" bIns="50800" numCol="1" spcCol="1270" anchor="ctr" anchorCtr="0">
          <a:noAutofit/>
        </a:bodyPr>
        <a:lstStyle/>
        <a:p>
          <a:pPr lvl="0" algn="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Periodic</a:t>
          </a:r>
          <a:r>
            <a:rPr lang="en-US" sz="1700" kern="1200" dirty="0" smtClean="0"/>
            <a:t> </a:t>
          </a:r>
          <a:r>
            <a:rPr lang="en-US" sz="1700" kern="1200" dirty="0" err="1" smtClean="0"/>
            <a:t>b.c.</a:t>
          </a:r>
          <a:endParaRPr lang="en-US" sz="1700" kern="1200" dirty="0"/>
        </a:p>
      </dsp:txBody>
      <dsp:txXfrm>
        <a:off x="0" y="1091480"/>
        <a:ext cx="1734108" cy="620606"/>
      </dsp:txXfrm>
    </dsp:sp>
    <dsp:sp modelId="{EBDA7F97-288B-4F4D-B06F-95E0B2DB5C1B}">
      <dsp:nvSpPr>
        <dsp:cNvPr id="0" name=""/>
        <dsp:cNvSpPr/>
      </dsp:nvSpPr>
      <dsp:spPr>
        <a:xfrm>
          <a:off x="1734107" y="720078"/>
          <a:ext cx="346821" cy="1363409"/>
        </a:xfrm>
        <a:prstGeom prst="leftBrace">
          <a:avLst>
            <a:gd name="adj1" fmla="val 35000"/>
            <a:gd name="adj2" fmla="val 50000"/>
          </a:avLst>
        </a:prstGeom>
        <a:noFill/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3D05499-CB51-4C72-87E1-778A3D2AC665}">
      <dsp:nvSpPr>
        <dsp:cNvPr id="0" name=""/>
        <dsp:cNvSpPr/>
      </dsp:nvSpPr>
      <dsp:spPr>
        <a:xfrm>
          <a:off x="2219658" y="648069"/>
          <a:ext cx="4716773" cy="1507427"/>
        </a:xfrm>
        <a:prstGeom prst="rect">
          <a:avLst/>
        </a:prstGeom>
        <a:solidFill>
          <a:schemeClr val="accent2">
            <a:alpha val="90000"/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b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000" kern="1200" dirty="0" smtClean="0"/>
            <a:t>Symmetry U(1) </a:t>
          </a:r>
          <a:r>
            <a:rPr lang="en-US" sz="2000" kern="1200" dirty="0" smtClean="0">
              <a:sym typeface="Symbol"/>
            </a:rPr>
            <a:t></a:t>
          </a:r>
          <a:r>
            <a:rPr lang="en-US" sz="2000" kern="1200" dirty="0" smtClean="0"/>
            <a:t> U(1)</a:t>
          </a:r>
          <a:endParaRPr lang="en-US" sz="2000" kern="1200" dirty="0"/>
        </a:p>
      </dsp:txBody>
      <dsp:txXfrm>
        <a:off x="2219658" y="648069"/>
        <a:ext cx="4716773" cy="1507427"/>
      </dsp:txXfrm>
    </dsp:sp>
    <dsp:sp modelId="{F5F0F4E0-A032-44F8-94B1-9B852E43278C}">
      <dsp:nvSpPr>
        <dsp:cNvPr id="0" name=""/>
        <dsp:cNvSpPr/>
      </dsp:nvSpPr>
      <dsp:spPr>
        <a:xfrm>
          <a:off x="0" y="2606330"/>
          <a:ext cx="1732414" cy="82046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0904" tIns="43180" rIns="120904" bIns="43180" numCol="1" spcCol="1270" anchor="ctr" anchorCtr="0">
          <a:noAutofit/>
        </a:bodyPr>
        <a:lstStyle/>
        <a:p>
          <a:pPr lvl="0" algn="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 smtClean="0"/>
            <a:t>Anti-periodic </a:t>
          </a:r>
          <a:r>
            <a:rPr lang="en-US" sz="1700" kern="1200" dirty="0" err="1" smtClean="0"/>
            <a:t>b.c.</a:t>
          </a:r>
          <a:r>
            <a:rPr lang="en-US" sz="1700" kern="1200" dirty="0" smtClean="0"/>
            <a:t> (finite temperature)</a:t>
          </a:r>
          <a:endParaRPr lang="en-US" sz="1700" kern="1200" dirty="0"/>
        </a:p>
      </dsp:txBody>
      <dsp:txXfrm>
        <a:off x="0" y="2606330"/>
        <a:ext cx="1732414" cy="820462"/>
      </dsp:txXfrm>
    </dsp:sp>
    <dsp:sp modelId="{6999D299-2BEB-4E8E-9303-5F8BBE7B37F6}">
      <dsp:nvSpPr>
        <dsp:cNvPr id="0" name=""/>
        <dsp:cNvSpPr/>
      </dsp:nvSpPr>
      <dsp:spPr>
        <a:xfrm>
          <a:off x="1732414" y="2304256"/>
          <a:ext cx="346482" cy="1424610"/>
        </a:xfrm>
        <a:prstGeom prst="leftBrace">
          <a:avLst>
            <a:gd name="adj1" fmla="val 35000"/>
            <a:gd name="adj2" fmla="val 50000"/>
          </a:avLst>
        </a:prstGeom>
        <a:noFill/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79D3A70-CF44-44FF-B9C6-3FA16E8DDAE9}">
      <dsp:nvSpPr>
        <dsp:cNvPr id="0" name=""/>
        <dsp:cNvSpPr/>
      </dsp:nvSpPr>
      <dsp:spPr>
        <a:xfrm>
          <a:off x="2217490" y="2216697"/>
          <a:ext cx="4712167" cy="1599729"/>
        </a:xfrm>
        <a:prstGeom prst="rect">
          <a:avLst/>
        </a:prstGeom>
        <a:solidFill>
          <a:schemeClr val="accent2">
            <a:alpha val="90000"/>
            <a:hueOff val="0"/>
            <a:satOff val="0"/>
            <a:lumOff val="0"/>
            <a:alphaOff val="-4000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b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000" kern="1200" dirty="0" smtClean="0"/>
            <a:t>Symmetry SU(3)</a:t>
          </a:r>
          <a:endParaRPr lang="en-US" sz="2000" kern="1200" dirty="0"/>
        </a:p>
      </dsp:txBody>
      <dsp:txXfrm>
        <a:off x="2217490" y="2216697"/>
        <a:ext cx="4712167" cy="1599729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12B2809-F67E-4892-9E34-470FA92BFB94}">
      <dsp:nvSpPr>
        <dsp:cNvPr id="0" name=""/>
        <dsp:cNvSpPr/>
      </dsp:nvSpPr>
      <dsp:spPr>
        <a:xfrm>
          <a:off x="0" y="345219"/>
          <a:ext cx="1734108" cy="6732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50800" rIns="142240" bIns="50800" numCol="1" spcCol="1270" anchor="ctr" anchorCtr="0">
          <a:noAutofit/>
        </a:bodyPr>
        <a:lstStyle/>
        <a:p>
          <a:pPr lvl="0" algn="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Periodic </a:t>
          </a:r>
          <a:r>
            <a:rPr lang="en-US" sz="2000" kern="1200" dirty="0" err="1" smtClean="0"/>
            <a:t>b.c.</a:t>
          </a:r>
          <a:endParaRPr lang="en-US" sz="2000" kern="1200" dirty="0"/>
        </a:p>
      </dsp:txBody>
      <dsp:txXfrm>
        <a:off x="0" y="345219"/>
        <a:ext cx="1734108" cy="673200"/>
      </dsp:txXfrm>
    </dsp:sp>
    <dsp:sp modelId="{EBDA7F97-288B-4F4D-B06F-95E0B2DB5C1B}">
      <dsp:nvSpPr>
        <dsp:cNvPr id="0" name=""/>
        <dsp:cNvSpPr/>
      </dsp:nvSpPr>
      <dsp:spPr>
        <a:xfrm>
          <a:off x="1734107" y="15815"/>
          <a:ext cx="346821" cy="1332006"/>
        </a:xfrm>
        <a:prstGeom prst="leftBrace">
          <a:avLst>
            <a:gd name="adj1" fmla="val 35000"/>
            <a:gd name="adj2" fmla="val 50000"/>
          </a:avLst>
        </a:prstGeom>
        <a:noFill/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3D05499-CB51-4C72-87E1-778A3D2AC665}">
      <dsp:nvSpPr>
        <dsp:cNvPr id="0" name=""/>
        <dsp:cNvSpPr/>
      </dsp:nvSpPr>
      <dsp:spPr>
        <a:xfrm>
          <a:off x="2219658" y="6963"/>
          <a:ext cx="4716773" cy="1349712"/>
        </a:xfrm>
        <a:prstGeom prst="rect">
          <a:avLst/>
        </a:prstGeom>
        <a:solidFill>
          <a:schemeClr val="accent2">
            <a:alpha val="90000"/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b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000" kern="1200" dirty="0" smtClean="0"/>
            <a:t>Symmetry U(1) </a:t>
          </a:r>
          <a:r>
            <a:rPr lang="en-US" sz="2000" kern="1200" dirty="0" smtClean="0">
              <a:sym typeface="Symbol"/>
            </a:rPr>
            <a:t></a:t>
          </a:r>
          <a:r>
            <a:rPr lang="en-US" sz="2000" kern="1200" dirty="0" smtClean="0"/>
            <a:t> U(1)</a:t>
          </a:r>
          <a:endParaRPr lang="en-US" sz="2000" kern="1200" dirty="0"/>
        </a:p>
      </dsp:txBody>
      <dsp:txXfrm>
        <a:off x="2219658" y="6963"/>
        <a:ext cx="4716773" cy="1349712"/>
      </dsp:txXfrm>
    </dsp:sp>
    <dsp:sp modelId="{F5F0F4E0-A032-44F8-94B1-9B852E43278C}">
      <dsp:nvSpPr>
        <dsp:cNvPr id="0" name=""/>
        <dsp:cNvSpPr/>
      </dsp:nvSpPr>
      <dsp:spPr>
        <a:xfrm>
          <a:off x="0" y="1851856"/>
          <a:ext cx="1734108" cy="6732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50800" rIns="142240" bIns="50800" numCol="1" spcCol="1270" anchor="ctr" anchorCtr="0">
          <a:noAutofit/>
        </a:bodyPr>
        <a:lstStyle/>
        <a:p>
          <a:pPr lvl="0" algn="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Periodic </a:t>
          </a:r>
          <a:r>
            <a:rPr lang="en-US" sz="2000" kern="1200" dirty="0" err="1" smtClean="0"/>
            <a:t>b.c.</a:t>
          </a:r>
          <a:r>
            <a:rPr lang="en-US" sz="2000" kern="1200" dirty="0" smtClean="0"/>
            <a:t> </a:t>
          </a:r>
          <a:endParaRPr lang="en-US" sz="2000" kern="1200" dirty="0"/>
        </a:p>
      </dsp:txBody>
      <dsp:txXfrm>
        <a:off x="0" y="1851856"/>
        <a:ext cx="1734108" cy="673200"/>
      </dsp:txXfrm>
    </dsp:sp>
    <dsp:sp modelId="{6999D299-2BEB-4E8E-9303-5F8BBE7B37F6}">
      <dsp:nvSpPr>
        <dsp:cNvPr id="0" name=""/>
        <dsp:cNvSpPr/>
      </dsp:nvSpPr>
      <dsp:spPr>
        <a:xfrm>
          <a:off x="1734107" y="1605246"/>
          <a:ext cx="346821" cy="1166419"/>
        </a:xfrm>
        <a:prstGeom prst="leftBrace">
          <a:avLst>
            <a:gd name="adj1" fmla="val 35000"/>
            <a:gd name="adj2" fmla="val 50000"/>
          </a:avLst>
        </a:prstGeom>
        <a:noFill/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79D3A70-CF44-44FF-B9C6-3FA16E8DDAE9}">
      <dsp:nvSpPr>
        <dsp:cNvPr id="0" name=""/>
        <dsp:cNvSpPr/>
      </dsp:nvSpPr>
      <dsp:spPr>
        <a:xfrm>
          <a:off x="2219658" y="1479075"/>
          <a:ext cx="4716773" cy="1418762"/>
        </a:xfrm>
        <a:prstGeom prst="rect">
          <a:avLst/>
        </a:prstGeom>
        <a:solidFill>
          <a:schemeClr val="accent2">
            <a:alpha val="90000"/>
            <a:hueOff val="0"/>
            <a:satOff val="0"/>
            <a:lumOff val="0"/>
            <a:alphaOff val="-2000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b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000" kern="1200" dirty="0" smtClean="0"/>
            <a:t>Symmetry SU(2) </a:t>
          </a:r>
          <a:r>
            <a:rPr lang="en-US" sz="2000" kern="1200" dirty="0" smtClean="0">
              <a:sym typeface="Symbol"/>
            </a:rPr>
            <a:t></a:t>
          </a:r>
          <a:r>
            <a:rPr lang="en-US" sz="2000" kern="1200" dirty="0" smtClean="0"/>
            <a:t> U(1)</a:t>
          </a:r>
          <a:endParaRPr lang="en-US" sz="2000" kern="1200" dirty="0"/>
        </a:p>
      </dsp:txBody>
      <dsp:txXfrm>
        <a:off x="2219658" y="1479075"/>
        <a:ext cx="4716773" cy="1418762"/>
      </dsp:txXfrm>
    </dsp:sp>
    <dsp:sp modelId="{A8F0DC7E-3074-4558-99C8-DBD197134251}">
      <dsp:nvSpPr>
        <dsp:cNvPr id="0" name=""/>
        <dsp:cNvSpPr/>
      </dsp:nvSpPr>
      <dsp:spPr>
        <a:xfrm>
          <a:off x="0" y="3402285"/>
          <a:ext cx="1734108" cy="6732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50800" rIns="142240" bIns="50800" numCol="1" spcCol="1270" anchor="b" anchorCtr="0">
          <a:noAutofit/>
        </a:bodyPr>
        <a:lstStyle/>
        <a:p>
          <a:pPr lvl="0" algn="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Periodic </a:t>
          </a:r>
          <a:r>
            <a:rPr lang="en-US" sz="2000" kern="1200" dirty="0" err="1" smtClean="0"/>
            <a:t>b.c.</a:t>
          </a:r>
          <a:endParaRPr lang="en-US" sz="2000" kern="1200" dirty="0"/>
        </a:p>
      </dsp:txBody>
      <dsp:txXfrm>
        <a:off x="0" y="3402285"/>
        <a:ext cx="1734108" cy="673200"/>
      </dsp:txXfrm>
    </dsp:sp>
    <dsp:sp modelId="{0ABFABEB-1478-4BA8-925B-089141B78223}">
      <dsp:nvSpPr>
        <dsp:cNvPr id="0" name=""/>
        <dsp:cNvSpPr/>
      </dsp:nvSpPr>
      <dsp:spPr>
        <a:xfrm>
          <a:off x="1734107" y="3177833"/>
          <a:ext cx="346821" cy="1122103"/>
        </a:xfrm>
        <a:prstGeom prst="leftBrace">
          <a:avLst>
            <a:gd name="adj1" fmla="val 35000"/>
            <a:gd name="adj2" fmla="val 50000"/>
          </a:avLst>
        </a:prstGeom>
        <a:noFill/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316095A-F501-44D6-961A-43B4C4418280}">
      <dsp:nvSpPr>
        <dsp:cNvPr id="0" name=""/>
        <dsp:cNvSpPr/>
      </dsp:nvSpPr>
      <dsp:spPr>
        <a:xfrm>
          <a:off x="2219658" y="3020237"/>
          <a:ext cx="4716773" cy="1437295"/>
        </a:xfrm>
        <a:prstGeom prst="rect">
          <a:avLst/>
        </a:prstGeom>
        <a:solidFill>
          <a:schemeClr val="accent2">
            <a:alpha val="90000"/>
            <a:hueOff val="0"/>
            <a:satOff val="0"/>
            <a:lumOff val="0"/>
            <a:alphaOff val="-4000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b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000" kern="1200" dirty="0" smtClean="0"/>
            <a:t>Symmetry SU(3)</a:t>
          </a:r>
          <a:endParaRPr lang="en-US" sz="2000" kern="1200" dirty="0"/>
        </a:p>
      </dsp:txBody>
      <dsp:txXfrm>
        <a:off x="2219658" y="3020237"/>
        <a:ext cx="4716773" cy="143729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diagrams.loki3.com/BracketList+Icon">
  <dgm:title val="Vertical Bracket List"/>
  <dgm:desc val="Use to show grouped blocks of information.  Works well with large amounts of Level 2 text."/>
  <dgm:catLst>
    <dgm:cat type="list" pri="4110"/>
    <dgm:cat type="officeonline" pri="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3" srcId="0" destId="1" srcOrd="0" destOrd="0"/>
        <dgm:cxn modelId="4" srcId="1" destId="11" srcOrd="0" destOrd="0"/>
        <dgm:cxn modelId="5" srcId="0" destId="2" srcOrd="0" destOrd="0"/>
        <dgm:cxn modelId="6" srcId="2" destId="21" srcOrd="0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V" refType="primFontSz" refFor="des" refForName="parTx" fact="0.1"/>
      <dgm:constr type="primFontSz" for="des" forName="parTx" val="65"/>
      <dgm:constr type="primFontSz" for="des" forName="desTx" refType="primFontSz" refFor="des" refForName="parTx"/>
      <dgm:constr type="h" for="des" forName="parTx" refType="primFontSz" refFor="des" refForName="parTx" fact="0.55"/>
      <dgm:constr type="h" for="des" forName="bracket" refType="primFontSz" refFor="des" refForName="parTx" fact="0.55"/>
      <dgm:constr type="h" for="des" forName="desTx" refType="primFontSz" refFor="des" refForName="parTx" fact="0.55"/>
    </dgm:constrLst>
    <dgm:ruleLst>
      <dgm:rule type="primFontSz" for="des" forName="parTx" val="5" fact="NaN" max="NaN"/>
    </dgm:ruleLst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Tx" refType="w" fact="0.25"/>
          <dgm:constr type="w" for="ch" forName="bracket" refType="w" fact="0.05"/>
          <dgm:constr type="w" for="ch" forName="spH" refType="w" fact="0.02"/>
          <dgm:constr type="w" for="ch" forName="desTx" refType="w" fact="0.68"/>
          <dgm:constr type="h" for="ch" forName="bracket" refType="h" refFor="ch" refForName="desTx" op="gte"/>
          <dgm:constr type="h" for="ch" forName="bracket" refType="h" refFor="ch" refForName="parTx" op="gte"/>
          <dgm:constr type="h" for="ch" forName="desTx" refType="h" refFor="ch" refForName="parTx" op="gte"/>
        </dgm:constrLst>
        <dgm:ruleLst/>
        <dgm:layoutNode name="parTx" styleLbl="revTx">
          <dgm:varLst>
            <dgm:chMax val="1"/>
            <dgm:bulletEnabled val="1"/>
          </dgm:varLst>
          <dgm:choose name="Name8">
            <dgm:if name="Name9" func="var" arg="dir" op="equ" val="norm">
              <dgm:alg type="tx">
                <dgm:param type="parTxLTRAlign" val="r"/>
              </dgm:alg>
            </dgm:if>
            <dgm:else name="Name10">
              <dgm:alg type="tx">
                <dgm:param type="parTxLTRAlign" val="l"/>
              </dgm:alg>
            </dgm:else>
          </dgm:choose>
          <dgm:shape xmlns:r="http://schemas.openxmlformats.org/officeDocument/2006/relationships" type="rect" r:blip="">
            <dgm:adjLst/>
          </dgm:shape>
          <dgm:presOf axis="self" ptType="node"/>
          <dgm:constrLst>
            <dgm:constr type="tMarg" refType="primFontSz" fact="0.2"/>
            <dgm:constr type="bMarg" refType="primFontSz" fact="0.2"/>
          </dgm:constrLst>
          <dgm:ruleLst>
            <dgm:rule type="h" val="INF" fact="NaN" max="NaN"/>
          </dgm:ruleLst>
        </dgm:layoutNode>
        <dgm:layoutNode name="bracket" styleLbl="parChTrans1D1">
          <dgm:alg type="sp"/>
          <dgm:choose name="Name11">
            <dgm:if name="Name12" func="var" arg="dir" op="equ" val="norm">
              <dgm:shape xmlns:r="http://schemas.openxmlformats.org/officeDocument/2006/relationships" type="leftBrace" r:blip="">
                <dgm:adjLst>
                  <dgm:adj idx="1" val="0.35"/>
                </dgm:adjLst>
              </dgm:shape>
            </dgm:if>
            <dgm:else name="Name13">
              <dgm:shape xmlns:r="http://schemas.openxmlformats.org/officeDocument/2006/relationships" rot="180" type="leftBrace" r:blip="">
                <dgm:adjLst>
                  <dgm:adj idx="1" val="0.35"/>
                </dgm:adjLst>
              </dgm:shape>
            </dgm:else>
          </dgm:choose>
          <dgm:presOf/>
        </dgm:layoutNode>
        <dgm:layoutNode name="spH">
          <dgm:alg type="sp"/>
        </dgm:layoutNode>
        <dgm:choose name="Name14">
          <dgm:if name="Name15" axis="ch" ptType="node" func="cnt" op="gte" val="1">
            <dgm:layoutNode name="desTx" styleLbl="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secFontSz" refType="primFontSz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h" val="INF" fact="NaN" max="NaN"/>
              </dgm:ruleLst>
            </dgm:layoutNode>
          </dgm:if>
          <dgm:else name="Name16"/>
        </dgm:choose>
      </dgm:layoutNode>
      <dgm:forEach name="Name17" axis="followSib" ptType="sibTrans" cnt="1">
        <dgm:layoutNode name="spV">
          <dgm:alg type="sp"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diagrams.loki3.com/BracketList+Icon">
  <dgm:title val="Vertical Bracket List"/>
  <dgm:desc val="Use to show grouped blocks of information.  Works well with large amounts of Level 2 text."/>
  <dgm:catLst>
    <dgm:cat type="list" pri="4110"/>
    <dgm:cat type="officeonline" pri="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3" srcId="0" destId="1" srcOrd="0" destOrd="0"/>
        <dgm:cxn modelId="4" srcId="1" destId="11" srcOrd="0" destOrd="0"/>
        <dgm:cxn modelId="5" srcId="0" destId="2" srcOrd="0" destOrd="0"/>
        <dgm:cxn modelId="6" srcId="2" destId="21" srcOrd="0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V" refType="primFontSz" refFor="des" refForName="parTx" fact="0.1"/>
      <dgm:constr type="primFontSz" for="des" forName="parTx" val="65"/>
      <dgm:constr type="primFontSz" for="des" forName="desTx" refType="primFontSz" refFor="des" refForName="parTx"/>
      <dgm:constr type="h" for="des" forName="parTx" refType="primFontSz" refFor="des" refForName="parTx" fact="0.55"/>
      <dgm:constr type="h" for="des" forName="bracket" refType="primFontSz" refFor="des" refForName="parTx" fact="0.55"/>
      <dgm:constr type="h" for="des" forName="desTx" refType="primFontSz" refFor="des" refForName="parTx" fact="0.55"/>
    </dgm:constrLst>
    <dgm:ruleLst>
      <dgm:rule type="primFontSz" for="des" forName="parTx" val="5" fact="NaN" max="NaN"/>
    </dgm:ruleLst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Tx" refType="w" fact="0.25"/>
          <dgm:constr type="w" for="ch" forName="bracket" refType="w" fact="0.05"/>
          <dgm:constr type="w" for="ch" forName="spH" refType="w" fact="0.02"/>
          <dgm:constr type="w" for="ch" forName="desTx" refType="w" fact="0.68"/>
          <dgm:constr type="h" for="ch" forName="bracket" refType="h" refFor="ch" refForName="desTx" op="gte"/>
          <dgm:constr type="h" for="ch" forName="bracket" refType="h" refFor="ch" refForName="parTx" op="gte"/>
          <dgm:constr type="h" for="ch" forName="desTx" refType="h" refFor="ch" refForName="parTx" op="gte"/>
        </dgm:constrLst>
        <dgm:ruleLst/>
        <dgm:layoutNode name="parTx" styleLbl="revTx">
          <dgm:varLst>
            <dgm:chMax val="1"/>
            <dgm:bulletEnabled val="1"/>
          </dgm:varLst>
          <dgm:choose name="Name8">
            <dgm:if name="Name9" func="var" arg="dir" op="equ" val="norm">
              <dgm:alg type="tx">
                <dgm:param type="parTxLTRAlign" val="r"/>
              </dgm:alg>
            </dgm:if>
            <dgm:else name="Name10">
              <dgm:alg type="tx">
                <dgm:param type="parTxLTRAlign" val="l"/>
              </dgm:alg>
            </dgm:else>
          </dgm:choose>
          <dgm:shape xmlns:r="http://schemas.openxmlformats.org/officeDocument/2006/relationships" type="rect" r:blip="">
            <dgm:adjLst/>
          </dgm:shape>
          <dgm:presOf axis="self" ptType="node"/>
          <dgm:constrLst>
            <dgm:constr type="tMarg" refType="primFontSz" fact="0.2"/>
            <dgm:constr type="bMarg" refType="primFontSz" fact="0.2"/>
          </dgm:constrLst>
          <dgm:ruleLst>
            <dgm:rule type="h" val="INF" fact="NaN" max="NaN"/>
          </dgm:ruleLst>
        </dgm:layoutNode>
        <dgm:layoutNode name="bracket" styleLbl="parChTrans1D1">
          <dgm:alg type="sp"/>
          <dgm:choose name="Name11">
            <dgm:if name="Name12" func="var" arg="dir" op="equ" val="norm">
              <dgm:shape xmlns:r="http://schemas.openxmlformats.org/officeDocument/2006/relationships" type="leftBrace" r:blip="">
                <dgm:adjLst>
                  <dgm:adj idx="1" val="0.35"/>
                </dgm:adjLst>
              </dgm:shape>
            </dgm:if>
            <dgm:else name="Name13">
              <dgm:shape xmlns:r="http://schemas.openxmlformats.org/officeDocument/2006/relationships" rot="180" type="leftBrace" r:blip="">
                <dgm:adjLst>
                  <dgm:adj idx="1" val="0.35"/>
                </dgm:adjLst>
              </dgm:shape>
            </dgm:else>
          </dgm:choose>
          <dgm:presOf/>
        </dgm:layoutNode>
        <dgm:layoutNode name="spH">
          <dgm:alg type="sp"/>
        </dgm:layoutNode>
        <dgm:choose name="Name14">
          <dgm:if name="Name15" axis="ch" ptType="node" func="cnt" op="gte" val="1">
            <dgm:layoutNode name="desTx" styleLbl="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secFontSz" refType="primFontSz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h" val="INF" fact="NaN" max="NaN"/>
              </dgm:ruleLst>
            </dgm:layoutNode>
          </dgm:if>
          <dgm:else name="Name16"/>
        </dgm:choose>
      </dgm:layoutNode>
      <dgm:forEach name="Name17" axis="followSib" ptType="sibTrans" cnt="1">
        <dgm:layoutNode name="spV">
          <dgm:alg type="sp"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diagrams.loki3.com/BracketList+Icon">
  <dgm:title val="Vertical Bracket List"/>
  <dgm:desc val="Use to show grouped blocks of information.  Works well with large amounts of Level 2 text."/>
  <dgm:catLst>
    <dgm:cat type="list" pri="4110"/>
    <dgm:cat type="officeonline" pri="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3" srcId="0" destId="1" srcOrd="0" destOrd="0"/>
        <dgm:cxn modelId="4" srcId="1" destId="11" srcOrd="0" destOrd="0"/>
        <dgm:cxn modelId="5" srcId="0" destId="2" srcOrd="0" destOrd="0"/>
        <dgm:cxn modelId="6" srcId="2" destId="21" srcOrd="0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V" refType="primFontSz" refFor="des" refForName="parTx" fact="0.1"/>
      <dgm:constr type="primFontSz" for="des" forName="parTx" val="65"/>
      <dgm:constr type="primFontSz" for="des" forName="desTx" refType="primFontSz" refFor="des" refForName="parTx"/>
      <dgm:constr type="h" for="des" forName="parTx" refType="primFontSz" refFor="des" refForName="parTx" fact="0.55"/>
      <dgm:constr type="h" for="des" forName="bracket" refType="primFontSz" refFor="des" refForName="parTx" fact="0.55"/>
      <dgm:constr type="h" for="des" forName="desTx" refType="primFontSz" refFor="des" refForName="parTx" fact="0.55"/>
    </dgm:constrLst>
    <dgm:ruleLst>
      <dgm:rule type="primFontSz" for="des" forName="parTx" val="5" fact="NaN" max="NaN"/>
    </dgm:ruleLst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Tx" refType="w" fact="0.25"/>
          <dgm:constr type="w" for="ch" forName="bracket" refType="w" fact="0.05"/>
          <dgm:constr type="w" for="ch" forName="spH" refType="w" fact="0.02"/>
          <dgm:constr type="w" for="ch" forName="desTx" refType="w" fact="0.68"/>
          <dgm:constr type="h" for="ch" forName="bracket" refType="h" refFor="ch" refForName="desTx" op="gte"/>
          <dgm:constr type="h" for="ch" forName="bracket" refType="h" refFor="ch" refForName="parTx" op="gte"/>
          <dgm:constr type="h" for="ch" forName="desTx" refType="h" refFor="ch" refForName="parTx" op="gte"/>
        </dgm:constrLst>
        <dgm:ruleLst/>
        <dgm:layoutNode name="parTx" styleLbl="revTx">
          <dgm:varLst>
            <dgm:chMax val="1"/>
            <dgm:bulletEnabled val="1"/>
          </dgm:varLst>
          <dgm:choose name="Name8">
            <dgm:if name="Name9" func="var" arg="dir" op="equ" val="norm">
              <dgm:alg type="tx">
                <dgm:param type="parTxLTRAlign" val="r"/>
              </dgm:alg>
            </dgm:if>
            <dgm:else name="Name10">
              <dgm:alg type="tx">
                <dgm:param type="parTxLTRAlign" val="l"/>
              </dgm:alg>
            </dgm:else>
          </dgm:choose>
          <dgm:shape xmlns:r="http://schemas.openxmlformats.org/officeDocument/2006/relationships" type="rect" r:blip="">
            <dgm:adjLst/>
          </dgm:shape>
          <dgm:presOf axis="self" ptType="node"/>
          <dgm:constrLst>
            <dgm:constr type="tMarg" refType="primFontSz" fact="0.2"/>
            <dgm:constr type="bMarg" refType="primFontSz" fact="0.2"/>
          </dgm:constrLst>
          <dgm:ruleLst>
            <dgm:rule type="h" val="INF" fact="NaN" max="NaN"/>
          </dgm:ruleLst>
        </dgm:layoutNode>
        <dgm:layoutNode name="bracket" styleLbl="parChTrans1D1">
          <dgm:alg type="sp"/>
          <dgm:choose name="Name11">
            <dgm:if name="Name12" func="var" arg="dir" op="equ" val="norm">
              <dgm:shape xmlns:r="http://schemas.openxmlformats.org/officeDocument/2006/relationships" type="leftBrace" r:blip="">
                <dgm:adjLst>
                  <dgm:adj idx="1" val="0.35"/>
                </dgm:adjLst>
              </dgm:shape>
            </dgm:if>
            <dgm:else name="Name13">
              <dgm:shape xmlns:r="http://schemas.openxmlformats.org/officeDocument/2006/relationships" rot="180" type="leftBrace" r:blip="">
                <dgm:adjLst>
                  <dgm:adj idx="1" val="0.35"/>
                </dgm:adjLst>
              </dgm:shape>
            </dgm:else>
          </dgm:choose>
          <dgm:presOf/>
        </dgm:layoutNode>
        <dgm:layoutNode name="spH">
          <dgm:alg type="sp"/>
        </dgm:layoutNode>
        <dgm:choose name="Name14">
          <dgm:if name="Name15" axis="ch" ptType="node" func="cnt" op="gte" val="1">
            <dgm:layoutNode name="desTx" styleLbl="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secFontSz" refType="primFontSz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h" val="INF" fact="NaN" max="NaN"/>
              </dgm:ruleLst>
            </dgm:layoutNode>
          </dgm:if>
          <dgm:else name="Name16"/>
        </dgm:choose>
      </dgm:layoutNode>
      <dgm:forEach name="Name17" axis="followSib" ptType="sibTrans" cnt="1">
        <dgm:layoutNode name="spV">
          <dgm:alg type="sp"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B679127-CC23-4CF6-8A96-BBDCEFDE7872}" type="datetimeFigureOut">
              <a:rPr lang="en-US" smtClean="0"/>
              <a:t>8/2/2013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B4E9743-5A85-436C-9FFB-F7D1EED49C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938591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At least</a:t>
            </a:r>
            <a:r>
              <a:rPr lang="en-US" baseline="0" dirty="0" smtClean="0"/>
              <a:t> SSB of gauge symmetry must be clarified in its meaning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4E9743-5A85-436C-9FFB-F7D1EED49C43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350853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Elitzur</a:t>
            </a:r>
            <a:r>
              <a:rPr lang="en-US" dirty="0" smtClean="0"/>
              <a:t> theorem: In a gauge invariant theory a local quantity with vanishing mean value on its orbit under the action of the gauge group has zero ground state expectation value.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4E9743-5A85-436C-9FFB-F7D1EED49C43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090937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These</a:t>
            </a:r>
            <a:r>
              <a:rPr lang="en-US" baseline="0" dirty="0" smtClean="0"/>
              <a:t> representatives are the zero modes of the </a:t>
            </a:r>
            <a:r>
              <a:rPr lang="en-US" baseline="0" dirty="0" err="1" smtClean="0"/>
              <a:t>A_y</a:t>
            </a:r>
            <a:r>
              <a:rPr lang="en-US" baseline="0" dirty="0" smtClean="0"/>
              <a:t> assuming boundary conditions. Other modes can be gauged into this.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4E9743-5A85-436C-9FFB-F7D1EED49C43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985677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Vacuum</a:t>
            </a:r>
            <a:r>
              <a:rPr lang="en-US" baseline="0" dirty="0" smtClean="0"/>
              <a:t> trivial if only pure gauge, images of </a:t>
            </a:r>
            <a:r>
              <a:rPr lang="en-US" baseline="0" dirty="0" err="1" smtClean="0"/>
              <a:t>vacua</a:t>
            </a:r>
            <a:r>
              <a:rPr lang="en-US" baseline="0" dirty="0" smtClean="0"/>
              <a:t> from the article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4E9743-5A85-436C-9FFB-F7D1EED49C43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846126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4E9743-5A85-436C-9FFB-F7D1EED49C43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007350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4E9743-5A85-436C-9FFB-F7D1EED49C43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791947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4E9743-5A85-436C-9FFB-F7D1EED49C43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464557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4E9743-5A85-436C-9FFB-F7D1EED49C43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709546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9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81000" y="1219200"/>
            <a:ext cx="8534400" cy="1470025"/>
          </a:xfrm>
        </p:spPr>
        <p:txBody>
          <a:bodyPr/>
          <a:lstStyle>
            <a:lvl1pPr>
              <a:defRPr>
                <a:solidFill>
                  <a:schemeClr val="accent6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6400800" cy="1524000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65378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8A71C5-D153-41E3-9631-8212229524AA}" type="datetimeFigureOut">
              <a:rPr lang="en-US" smtClean="0"/>
              <a:t>8/2/2013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5A2C0C-39C6-4988-B4E3-6A89B9B7D9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71372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8A71C5-D153-41E3-9631-8212229524AA}" type="datetimeFigureOut">
              <a:rPr lang="en-US" smtClean="0"/>
              <a:t>8/2/2013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5A2C0C-39C6-4988-B4E3-6A89B9B7D9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30182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8A71C5-D153-41E3-9631-8212229524AA}" type="datetimeFigureOut">
              <a:rPr lang="en-US" smtClean="0"/>
              <a:t>8/2/2013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5A2C0C-39C6-4988-B4E3-6A89B9B7D93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612323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8A71C5-D153-41E3-9631-8212229524AA}" type="datetimeFigureOut">
              <a:rPr lang="en-US" smtClean="0"/>
              <a:t>8/2/2013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5A2C0C-39C6-4988-B4E3-6A89B9B7D9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86523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8A71C5-D153-41E3-9631-8212229524AA}" type="datetimeFigureOut">
              <a:rPr lang="en-US" smtClean="0"/>
              <a:t>8/2/2013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5A2C0C-39C6-4988-B4E3-6A89B9B7D9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67556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8A71C5-D153-41E3-9631-8212229524AA}" type="datetimeFigureOut">
              <a:rPr lang="en-US" smtClean="0"/>
              <a:t>8/2/2013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5A2C0C-39C6-4988-B4E3-6A89B9B7D9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88873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9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0" y="1061044"/>
            <a:ext cx="7086600" cy="539156"/>
          </a:xfrm>
          <a:gradFill>
            <a:gsLst>
              <a:gs pos="0">
                <a:srgbClr val="C00000"/>
              </a:gs>
              <a:gs pos="50000">
                <a:srgbClr val="FFC000"/>
              </a:gs>
              <a:gs pos="100000">
                <a:schemeClr val="accent1">
                  <a:tint val="23500"/>
                  <a:satMod val="160000"/>
                  <a:alpha val="0"/>
                </a:schemeClr>
              </a:gs>
            </a:gsLst>
            <a:lin ang="0" scaled="0"/>
          </a:gradFill>
        </p:spPr>
        <p:txBody>
          <a:bodyPr lIns="360000" rIns="640080">
            <a:noAutofit/>
          </a:bodyPr>
          <a:lstStyle>
            <a:lvl1pPr algn="l">
              <a:defRPr sz="2800" b="0" cap="none" spc="0" baseline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defRPr>
            </a:lvl1pPr>
          </a:lstStyle>
          <a:p>
            <a:r>
              <a:rPr lang="en-US" dirty="0" smtClean="0"/>
              <a:t>Click to insert text</a:t>
            </a:r>
            <a:endParaRPr lang="en-US" dirty="0"/>
          </a:p>
        </p:txBody>
      </p:sp>
      <p:grpSp>
        <p:nvGrpSpPr>
          <p:cNvPr id="7" name="Group 6"/>
          <p:cNvGrpSpPr/>
          <p:nvPr/>
        </p:nvGrpSpPr>
        <p:grpSpPr>
          <a:xfrm>
            <a:off x="7772400" y="6324600"/>
            <a:ext cx="1066800" cy="368388"/>
            <a:chOff x="533400" y="5181600"/>
            <a:chExt cx="2150040" cy="742454"/>
          </a:xfrm>
        </p:grpSpPr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33400" y="5186626"/>
              <a:ext cx="1166872" cy="737428"/>
            </a:xfrm>
            <a:prstGeom prst="rect">
              <a:avLst/>
            </a:prstGeom>
          </p:spPr>
        </p:pic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997046" y="5181600"/>
              <a:ext cx="686394" cy="691799"/>
            </a:xfrm>
            <a:prstGeom prst="rect">
              <a:avLst/>
            </a:prstGeom>
          </p:spPr>
        </p:pic>
      </p:grpSp>
      <p:sp>
        <p:nvSpPr>
          <p:cNvPr id="12" name="TextBox 11"/>
          <p:cNvSpPr txBox="1"/>
          <p:nvPr/>
        </p:nvSpPr>
        <p:spPr>
          <a:xfrm>
            <a:off x="4211960" y="228600"/>
            <a:ext cx="4932038" cy="400110"/>
          </a:xfrm>
          <a:prstGeom prst="rect">
            <a:avLst/>
          </a:prstGeom>
          <a:solidFill>
            <a:schemeClr val="bg2">
              <a:lumMod val="75000"/>
              <a:alpha val="54000"/>
            </a:schemeClr>
          </a:solidFill>
        </p:spPr>
        <p:txBody>
          <a:bodyPr wrap="square" rIns="432000" rtlCol="0">
            <a:spAutoFit/>
          </a:bodyPr>
          <a:lstStyle/>
          <a:p>
            <a:pPr algn="r"/>
            <a:r>
              <a:rPr lang="en-US" sz="2000" baseline="0" dirty="0" smtClean="0">
                <a:solidFill>
                  <a:schemeClr val="bg1"/>
                </a:solidFill>
              </a:rPr>
              <a:t>Hosotani mechanism on the lattice</a:t>
            </a:r>
            <a:endParaRPr lang="en-US" sz="2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06266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8A71C5-D153-41E3-9631-8212229524AA}" type="datetimeFigureOut">
              <a:rPr lang="en-US" smtClean="0"/>
              <a:t>8/2/2013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5A2C0C-39C6-4988-B4E3-6A89B9B7D9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78304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8A71C5-D153-41E3-9631-8212229524AA}" type="datetimeFigureOut">
              <a:rPr lang="en-US" smtClean="0"/>
              <a:t>8/2/2013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5A2C0C-39C6-4988-B4E3-6A89B9B7D9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75247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8A71C5-D153-41E3-9631-8212229524AA}" type="datetimeFigureOut">
              <a:rPr lang="en-US" smtClean="0"/>
              <a:t>8/2/2013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5A2C0C-39C6-4988-B4E3-6A89B9B7D9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72051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D8A71C5-D153-41E3-9631-8212229524AA}" type="datetimeFigureOut">
              <a:rPr lang="en-US" smtClean="0"/>
              <a:t>8/2/2013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B5A2C0C-39C6-4988-B4E3-6A89B9B7D9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74695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53" r:id="rId1"/>
    <p:sldLayoutId id="2147483854" r:id="rId2"/>
    <p:sldLayoutId id="2147483855" r:id="rId3"/>
    <p:sldLayoutId id="2147483856" r:id="rId4"/>
    <p:sldLayoutId id="2147483857" r:id="rId5"/>
    <p:sldLayoutId id="2147483858" r:id="rId6"/>
    <p:sldLayoutId id="2147483859" r:id="rId7"/>
    <p:sldLayoutId id="2147483860" r:id="rId8"/>
    <p:sldLayoutId id="2147483861" r:id="rId9"/>
    <p:sldLayoutId id="2147483862" r:id="rId10"/>
    <p:sldLayoutId id="2147483863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slideLayout" Target="../slideLayouts/slideLayout6.xml"/><Relationship Id="rId7" Type="http://schemas.openxmlformats.org/officeDocument/2006/relationships/diagramColors" Target="../diagrams/colors1.xml"/><Relationship Id="rId12" Type="http://schemas.microsoft.com/office/2007/relationships/hdphoto" Target="../media/hdphoto4.wdp"/><Relationship Id="rId2" Type="http://schemas.openxmlformats.org/officeDocument/2006/relationships/tags" Target="../tags/tag24.xml"/><Relationship Id="rId1" Type="http://schemas.openxmlformats.org/officeDocument/2006/relationships/tags" Target="../tags/tag23.xml"/><Relationship Id="rId6" Type="http://schemas.openxmlformats.org/officeDocument/2006/relationships/diagramQuickStyle" Target="../diagrams/quickStyle1.xml"/><Relationship Id="rId11" Type="http://schemas.openxmlformats.org/officeDocument/2006/relationships/image" Target="../media/image35.png"/><Relationship Id="rId5" Type="http://schemas.openxmlformats.org/officeDocument/2006/relationships/diagramLayout" Target="../diagrams/layout1.xml"/><Relationship Id="rId10" Type="http://schemas.microsoft.com/office/2007/relationships/hdphoto" Target="../media/hdphoto3.wdp"/><Relationship Id="rId4" Type="http://schemas.openxmlformats.org/officeDocument/2006/relationships/diagramData" Target="../diagrams/data1.xml"/><Relationship Id="rId9" Type="http://schemas.openxmlformats.org/officeDocument/2006/relationships/image" Target="../media/image34.png"/></Relationships>
</file>

<file path=ppt/slides/_rels/slide11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.xml"/><Relationship Id="rId3" Type="http://schemas.openxmlformats.org/officeDocument/2006/relationships/slideLayout" Target="../slideLayouts/slideLayout6.xml"/><Relationship Id="rId7" Type="http://schemas.openxmlformats.org/officeDocument/2006/relationships/diagramColors" Target="../diagrams/colors2.xml"/><Relationship Id="rId12" Type="http://schemas.microsoft.com/office/2007/relationships/hdphoto" Target="../media/hdphoto6.wdp"/><Relationship Id="rId2" Type="http://schemas.openxmlformats.org/officeDocument/2006/relationships/tags" Target="../tags/tag26.xml"/><Relationship Id="rId1" Type="http://schemas.openxmlformats.org/officeDocument/2006/relationships/tags" Target="../tags/tag25.xml"/><Relationship Id="rId6" Type="http://schemas.openxmlformats.org/officeDocument/2006/relationships/diagramQuickStyle" Target="../diagrams/quickStyle2.xml"/><Relationship Id="rId11" Type="http://schemas.openxmlformats.org/officeDocument/2006/relationships/image" Target="../media/image37.png"/><Relationship Id="rId5" Type="http://schemas.openxmlformats.org/officeDocument/2006/relationships/diagramLayout" Target="../diagrams/layout2.xml"/><Relationship Id="rId10" Type="http://schemas.microsoft.com/office/2007/relationships/hdphoto" Target="../media/hdphoto5.wdp"/><Relationship Id="rId4" Type="http://schemas.openxmlformats.org/officeDocument/2006/relationships/diagramData" Target="../diagrams/data2.xml"/><Relationship Id="rId9" Type="http://schemas.openxmlformats.org/officeDocument/2006/relationships/image" Target="../media/image36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3.xml"/><Relationship Id="rId13" Type="http://schemas.microsoft.com/office/2007/relationships/hdphoto" Target="../media/hdphoto8.wdp"/><Relationship Id="rId3" Type="http://schemas.openxmlformats.org/officeDocument/2006/relationships/tags" Target="../tags/tag29.xml"/><Relationship Id="rId7" Type="http://schemas.openxmlformats.org/officeDocument/2006/relationships/diagramQuickStyle" Target="../diagrams/quickStyle3.xml"/><Relationship Id="rId12" Type="http://schemas.openxmlformats.org/officeDocument/2006/relationships/image" Target="../media/image39.png"/><Relationship Id="rId2" Type="http://schemas.openxmlformats.org/officeDocument/2006/relationships/tags" Target="../tags/tag28.xml"/><Relationship Id="rId1" Type="http://schemas.openxmlformats.org/officeDocument/2006/relationships/tags" Target="../tags/tag27.xml"/><Relationship Id="rId6" Type="http://schemas.openxmlformats.org/officeDocument/2006/relationships/diagramLayout" Target="../diagrams/layout3.xml"/><Relationship Id="rId11" Type="http://schemas.microsoft.com/office/2007/relationships/hdphoto" Target="../media/hdphoto7.wdp"/><Relationship Id="rId5" Type="http://schemas.openxmlformats.org/officeDocument/2006/relationships/diagramData" Target="../diagrams/data3.xml"/><Relationship Id="rId15" Type="http://schemas.microsoft.com/office/2007/relationships/hdphoto" Target="../media/hdphoto9.wdp"/><Relationship Id="rId10" Type="http://schemas.openxmlformats.org/officeDocument/2006/relationships/image" Target="../media/image38.png"/><Relationship Id="rId4" Type="http://schemas.openxmlformats.org/officeDocument/2006/relationships/slideLayout" Target="../slideLayouts/slideLayout6.xml"/><Relationship Id="rId9" Type="http://schemas.microsoft.com/office/2007/relationships/diagramDrawing" Target="../diagrams/drawing3.xml"/><Relationship Id="rId14" Type="http://schemas.openxmlformats.org/officeDocument/2006/relationships/image" Target="../media/image40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30.xml"/><Relationship Id="rId4" Type="http://schemas.openxmlformats.org/officeDocument/2006/relationships/image" Target="../media/image4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7" Type="http://schemas.openxmlformats.org/officeDocument/2006/relationships/image" Target="../media/image46.png"/><Relationship Id="rId2" Type="http://schemas.openxmlformats.org/officeDocument/2006/relationships/tags" Target="../tags/tag32.xml"/><Relationship Id="rId1" Type="http://schemas.openxmlformats.org/officeDocument/2006/relationships/tags" Target="../tags/tag31.xml"/><Relationship Id="rId6" Type="http://schemas.openxmlformats.org/officeDocument/2006/relationships/image" Target="../media/image45.png"/><Relationship Id="rId5" Type="http://schemas.openxmlformats.org/officeDocument/2006/relationships/image" Target="../media/image44.png"/><Relationship Id="rId4" Type="http://schemas.openxmlformats.org/officeDocument/2006/relationships/image" Target="../media/image4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Relationship Id="rId5" Type="http://schemas.openxmlformats.org/officeDocument/2006/relationships/hyperlink" Target="http://suchix.kek.jp/guido_cossu/documents/DoxyGen/html/index.html" TargetMode="External"/><Relationship Id="rId4" Type="http://schemas.openxmlformats.org/officeDocument/2006/relationships/image" Target="../media/image48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33.xml"/><Relationship Id="rId4" Type="http://schemas.openxmlformats.org/officeDocument/2006/relationships/image" Target="../media/image50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52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tags" Target="../tags/tag35.xml"/><Relationship Id="rId1" Type="http://schemas.openxmlformats.org/officeDocument/2006/relationships/tags" Target="../tags/tag34.xml"/><Relationship Id="rId5" Type="http://schemas.openxmlformats.org/officeDocument/2006/relationships/image" Target="../media/image54.png"/><Relationship Id="rId4" Type="http://schemas.openxmlformats.org/officeDocument/2006/relationships/image" Target="../media/image53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jpeg"/><Relationship Id="rId7" Type="http://schemas.openxmlformats.org/officeDocument/2006/relationships/image" Target="../media/image60.png"/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59.png"/><Relationship Id="rId5" Type="http://schemas.openxmlformats.org/officeDocument/2006/relationships/image" Target="../media/image58.png"/><Relationship Id="rId4" Type="http://schemas.openxmlformats.org/officeDocument/2006/relationships/image" Target="../media/image57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jpeg"/><Relationship Id="rId2" Type="http://schemas.openxmlformats.org/officeDocument/2006/relationships/image" Target="../media/image61.jp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jpeg"/><Relationship Id="rId2" Type="http://schemas.openxmlformats.org/officeDocument/2006/relationships/image" Target="../media/image63.jp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6.png"/><Relationship Id="rId3" Type="http://schemas.openxmlformats.org/officeDocument/2006/relationships/tags" Target="../tags/tag38.xml"/><Relationship Id="rId7" Type="http://schemas.openxmlformats.org/officeDocument/2006/relationships/image" Target="../media/image65.png"/><Relationship Id="rId2" Type="http://schemas.openxmlformats.org/officeDocument/2006/relationships/tags" Target="../tags/tag37.xml"/><Relationship Id="rId1" Type="http://schemas.openxmlformats.org/officeDocument/2006/relationships/tags" Target="../tags/tag36.xml"/><Relationship Id="rId6" Type="http://schemas.openxmlformats.org/officeDocument/2006/relationships/image" Target="../media/image64.png"/><Relationship Id="rId11" Type="http://schemas.openxmlformats.org/officeDocument/2006/relationships/image" Target="../media/image49.png"/><Relationship Id="rId5" Type="http://schemas.openxmlformats.org/officeDocument/2006/relationships/notesSlide" Target="../notesSlides/notesSlide7.xml"/><Relationship Id="rId10" Type="http://schemas.openxmlformats.org/officeDocument/2006/relationships/image" Target="../media/image68.png"/><Relationship Id="rId4" Type="http://schemas.openxmlformats.org/officeDocument/2006/relationships/slideLayout" Target="../slideLayouts/slideLayout6.xml"/><Relationship Id="rId9" Type="http://schemas.openxmlformats.org/officeDocument/2006/relationships/image" Target="../media/image67.pn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2.png"/><Relationship Id="rId3" Type="http://schemas.openxmlformats.org/officeDocument/2006/relationships/slideLayout" Target="../slideLayouts/slideLayout6.xml"/><Relationship Id="rId7" Type="http://schemas.openxmlformats.org/officeDocument/2006/relationships/image" Target="../media/image71.png"/><Relationship Id="rId2" Type="http://schemas.openxmlformats.org/officeDocument/2006/relationships/tags" Target="../tags/tag40.xml"/><Relationship Id="rId1" Type="http://schemas.openxmlformats.org/officeDocument/2006/relationships/tags" Target="../tags/tag39.xml"/><Relationship Id="rId6" Type="http://schemas.openxmlformats.org/officeDocument/2006/relationships/image" Target="../media/image70.png"/><Relationship Id="rId5" Type="http://schemas.openxmlformats.org/officeDocument/2006/relationships/image" Target="../media/image69.png"/><Relationship Id="rId10" Type="http://schemas.openxmlformats.org/officeDocument/2006/relationships/image" Target="../media/image74.png"/><Relationship Id="rId4" Type="http://schemas.openxmlformats.org/officeDocument/2006/relationships/notesSlide" Target="../notesSlides/notesSlide8.xml"/><Relationship Id="rId9" Type="http://schemas.openxmlformats.org/officeDocument/2006/relationships/image" Target="../media/image73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1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tags" Target="../tags/tag9.xml"/><Relationship Id="rId13" Type="http://schemas.openxmlformats.org/officeDocument/2006/relationships/image" Target="../media/image80.png"/><Relationship Id="rId18" Type="http://schemas.openxmlformats.org/officeDocument/2006/relationships/image" Target="../media/image14.png"/><Relationship Id="rId3" Type="http://schemas.openxmlformats.org/officeDocument/2006/relationships/tags" Target="../tags/tag4.xml"/><Relationship Id="rId21" Type="http://schemas.openxmlformats.org/officeDocument/2006/relationships/image" Target="../media/image17.png"/><Relationship Id="rId7" Type="http://schemas.openxmlformats.org/officeDocument/2006/relationships/tags" Target="../tags/tag8.xml"/><Relationship Id="rId12" Type="http://schemas.openxmlformats.org/officeDocument/2006/relationships/image" Target="../media/image9.png"/><Relationship Id="rId17" Type="http://schemas.openxmlformats.org/officeDocument/2006/relationships/image" Target="../media/image13.png"/><Relationship Id="rId2" Type="http://schemas.openxmlformats.org/officeDocument/2006/relationships/tags" Target="../tags/tag3.xml"/><Relationship Id="rId16" Type="http://schemas.openxmlformats.org/officeDocument/2006/relationships/image" Target="../media/image12.png"/><Relationship Id="rId20" Type="http://schemas.openxmlformats.org/officeDocument/2006/relationships/image" Target="../media/image16.png"/><Relationship Id="rId1" Type="http://schemas.openxmlformats.org/officeDocument/2006/relationships/tags" Target="../tags/tag2.xml"/><Relationship Id="rId6" Type="http://schemas.openxmlformats.org/officeDocument/2006/relationships/tags" Target="../tags/tag7.xml"/><Relationship Id="rId11" Type="http://schemas.microsoft.com/office/2007/relationships/hdphoto" Target="../media/hdphoto1.wdp"/><Relationship Id="rId5" Type="http://schemas.openxmlformats.org/officeDocument/2006/relationships/tags" Target="../tags/tag6.xml"/><Relationship Id="rId15" Type="http://schemas.openxmlformats.org/officeDocument/2006/relationships/image" Target="../media/image11.png"/><Relationship Id="rId23" Type="http://schemas.microsoft.com/office/2007/relationships/hdphoto" Target="../media/hdphoto2.wdp"/><Relationship Id="rId10" Type="http://schemas.openxmlformats.org/officeDocument/2006/relationships/image" Target="../media/image8.png"/><Relationship Id="rId19" Type="http://schemas.openxmlformats.org/officeDocument/2006/relationships/image" Target="../media/image15.png"/><Relationship Id="rId4" Type="http://schemas.openxmlformats.org/officeDocument/2006/relationships/tags" Target="../tags/tag5.xml"/><Relationship Id="rId9" Type="http://schemas.openxmlformats.org/officeDocument/2006/relationships/slideLayout" Target="../slideLayouts/slideLayout6.xml"/><Relationship Id="rId14" Type="http://schemas.openxmlformats.org/officeDocument/2006/relationships/image" Target="../media/image10.png"/><Relationship Id="rId22" Type="http://schemas.openxmlformats.org/officeDocument/2006/relationships/image" Target="../media/image18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tags" Target="../tags/tag12.xml"/><Relationship Id="rId7" Type="http://schemas.openxmlformats.org/officeDocument/2006/relationships/image" Target="../media/image19.png"/><Relationship Id="rId2" Type="http://schemas.openxmlformats.org/officeDocument/2006/relationships/tags" Target="../tags/tag11.xml"/><Relationship Id="rId1" Type="http://schemas.openxmlformats.org/officeDocument/2006/relationships/tags" Target="../tags/tag10.xml"/><Relationship Id="rId6" Type="http://schemas.openxmlformats.org/officeDocument/2006/relationships/notesSlide" Target="../notesSlides/notesSlide2.xml"/><Relationship Id="rId5" Type="http://schemas.openxmlformats.org/officeDocument/2006/relationships/slideLayout" Target="../slideLayouts/slideLayout6.xml"/><Relationship Id="rId10" Type="http://schemas.openxmlformats.org/officeDocument/2006/relationships/image" Target="../media/image22.png"/><Relationship Id="rId4" Type="http://schemas.openxmlformats.org/officeDocument/2006/relationships/tags" Target="../tags/tag13.xml"/><Relationship Id="rId9" Type="http://schemas.openxmlformats.org/officeDocument/2006/relationships/image" Target="../media/image21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tags" Target="../tags/tag16.xml"/><Relationship Id="rId7" Type="http://schemas.openxmlformats.org/officeDocument/2006/relationships/image" Target="../media/image23.png"/><Relationship Id="rId2" Type="http://schemas.openxmlformats.org/officeDocument/2006/relationships/tags" Target="../tags/tag15.xml"/><Relationship Id="rId1" Type="http://schemas.openxmlformats.org/officeDocument/2006/relationships/tags" Target="../tags/tag14.xml"/><Relationship Id="rId6" Type="http://schemas.openxmlformats.org/officeDocument/2006/relationships/notesSlide" Target="../notesSlides/notesSlide3.xml"/><Relationship Id="rId5" Type="http://schemas.openxmlformats.org/officeDocument/2006/relationships/slideLayout" Target="../slideLayouts/slideLayout6.xml"/><Relationship Id="rId10" Type="http://schemas.openxmlformats.org/officeDocument/2006/relationships/image" Target="../media/image26.png"/><Relationship Id="rId4" Type="http://schemas.openxmlformats.org/officeDocument/2006/relationships/tags" Target="../tags/tag17.xml"/><Relationship Id="rId9" Type="http://schemas.openxmlformats.org/officeDocument/2006/relationships/image" Target="../media/image25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3" Type="http://schemas.openxmlformats.org/officeDocument/2006/relationships/tags" Target="../tags/tag20.xml"/><Relationship Id="rId7" Type="http://schemas.openxmlformats.org/officeDocument/2006/relationships/image" Target="../media/image28.png"/><Relationship Id="rId2" Type="http://schemas.openxmlformats.org/officeDocument/2006/relationships/tags" Target="../tags/tag19.xml"/><Relationship Id="rId1" Type="http://schemas.openxmlformats.org/officeDocument/2006/relationships/tags" Target="../tags/tag18.xml"/><Relationship Id="rId6" Type="http://schemas.openxmlformats.org/officeDocument/2006/relationships/image" Target="../media/image27.png"/><Relationship Id="rId5" Type="http://schemas.openxmlformats.org/officeDocument/2006/relationships/notesSlide" Target="../notesSlides/notesSlide4.xml"/><Relationship Id="rId4" Type="http://schemas.openxmlformats.org/officeDocument/2006/relationships/slideLayout" Target="../slideLayouts/slideLayout6.xml"/><Relationship Id="rId9" Type="http://schemas.openxmlformats.org/officeDocument/2006/relationships/image" Target="../media/image3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tags" Target="../tags/tag22.xml"/><Relationship Id="rId1" Type="http://schemas.openxmlformats.org/officeDocument/2006/relationships/tags" Target="../tags/tag21.xml"/><Relationship Id="rId6" Type="http://schemas.openxmlformats.org/officeDocument/2006/relationships/image" Target="../media/image33.png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81000" y="1814959"/>
            <a:ext cx="8534400" cy="1470025"/>
          </a:xfrm>
        </p:spPr>
        <p:txBody>
          <a:bodyPr>
            <a:noAutofit/>
          </a:bodyPr>
          <a:lstStyle/>
          <a:p>
            <a:r>
              <a:rPr lang="en-US" sz="4800" dirty="0" smtClean="0"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</a:rPr>
              <a:t>Hosotani mechanism on the lattice</a:t>
            </a:r>
            <a:endParaRPr lang="en-US" sz="4800" dirty="0"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59276" y="4221088"/>
            <a:ext cx="7117180" cy="1891980"/>
          </a:xfrm>
          <a:noFill/>
        </p:spPr>
        <p:txBody>
          <a:bodyPr anchor="b">
            <a:normAutofit fontScale="92500" lnSpcReduction="20000"/>
          </a:bodyPr>
          <a:lstStyle/>
          <a:p>
            <a:pPr algn="r"/>
            <a:r>
              <a:rPr lang="en-US" dirty="0" smtClean="0"/>
              <a:t>Guido </a:t>
            </a:r>
            <a:r>
              <a:rPr lang="en-US" dirty="0" err="1" smtClean="0"/>
              <a:t>Cossu</a:t>
            </a:r>
            <a:endParaRPr lang="en-US" dirty="0" smtClean="0"/>
          </a:p>
          <a:p>
            <a:pPr algn="r"/>
            <a:r>
              <a:rPr lang="ja-JP" altLang="en-US" dirty="0">
                <a:latin typeface="HGS教科書体" pitchFamily="18" charset="-128"/>
                <a:ea typeface="HGS教科書体" pitchFamily="18" charset="-128"/>
              </a:rPr>
              <a:t>高エネルギ加速器研究</a:t>
            </a:r>
            <a:r>
              <a:rPr lang="ja-JP" altLang="en-US" dirty="0" smtClean="0">
                <a:latin typeface="HGS教科書体" pitchFamily="18" charset="-128"/>
                <a:ea typeface="HGS教科書体" pitchFamily="18" charset="-128"/>
              </a:rPr>
              <a:t>機構</a:t>
            </a:r>
            <a:endParaRPr lang="en-US" dirty="0" smtClean="0"/>
          </a:p>
          <a:p>
            <a:pPr algn="r"/>
            <a:r>
              <a:rPr lang="en-US" dirty="0" smtClean="0"/>
              <a:t>Lattice 2013</a:t>
            </a:r>
          </a:p>
          <a:p>
            <a:pPr algn="r"/>
            <a:r>
              <a:rPr lang="en-US" dirty="0" smtClean="0"/>
              <a:t> 2013.8.2</a:t>
            </a:r>
            <a:endParaRPr lang="en-US" dirty="0"/>
          </a:p>
        </p:txBody>
      </p:sp>
      <p:grpSp>
        <p:nvGrpSpPr>
          <p:cNvPr id="4" name="Group 3"/>
          <p:cNvGrpSpPr/>
          <p:nvPr/>
        </p:nvGrpSpPr>
        <p:grpSpPr>
          <a:xfrm>
            <a:off x="467543" y="5157192"/>
            <a:ext cx="2984139" cy="1030486"/>
            <a:chOff x="533400" y="5181600"/>
            <a:chExt cx="2150040" cy="742454"/>
          </a:xfrm>
          <a:effectLst/>
        </p:grpSpPr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33400" y="5186626"/>
              <a:ext cx="1166872" cy="737428"/>
            </a:xfrm>
            <a:prstGeom prst="rect">
              <a:avLst/>
            </a:prstGeom>
          </p:spPr>
        </p:pic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997046" y="5181600"/>
              <a:ext cx="686394" cy="691799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7235548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Perturbative predictions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539552" y="1844824"/>
            <a:ext cx="81369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SU(3) gauge theory + massless fundamental fermions</a:t>
            </a:r>
            <a:endParaRPr lang="en-US" sz="2400" dirty="0"/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278666726"/>
              </p:ext>
            </p:extLst>
          </p:nvPr>
        </p:nvGraphicFramePr>
        <p:xfrm>
          <a:off x="683568" y="2132856"/>
          <a:ext cx="6936432" cy="446449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pic>
        <p:nvPicPr>
          <p:cNvPr id="11" name="Picture 10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15615" y="2986274"/>
            <a:ext cx="4176522" cy="730758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1" cstate="print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83428" y="4799814"/>
            <a:ext cx="3093720" cy="3573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09931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Perturbative predictions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539552" y="1844824"/>
            <a:ext cx="81369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SU(3) gauge theory + massless adjoint fermions</a:t>
            </a:r>
            <a:endParaRPr lang="en-US" sz="2400" dirty="0"/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505655083"/>
              </p:ext>
            </p:extLst>
          </p:nvPr>
        </p:nvGraphicFramePr>
        <p:xfrm>
          <a:off x="683568" y="2132856"/>
          <a:ext cx="6936432" cy="446449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pic>
        <p:nvPicPr>
          <p:cNvPr id="7" name="Picture 6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15615" y="2986274"/>
            <a:ext cx="3536442" cy="730758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1" cstate="print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1840" y="4437112"/>
            <a:ext cx="4256553" cy="1106510"/>
          </a:xfrm>
          <a:prstGeom prst="rect">
            <a:avLst/>
          </a:prstGeom>
        </p:spPr>
      </p:pic>
      <p:sp>
        <p:nvSpPr>
          <p:cNvPr id="12" name="Striped Right Arrow 11"/>
          <p:cNvSpPr/>
          <p:nvPr/>
        </p:nvSpPr>
        <p:spPr>
          <a:xfrm rot="10800000">
            <a:off x="5940153" y="3717032"/>
            <a:ext cx="756083" cy="648071"/>
          </a:xfrm>
          <a:prstGeom prst="stripedRightArrow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1325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Perturbative predictions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179512" y="1556792"/>
            <a:ext cx="8136904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SU(3) gauge theory + massive adjoint fermions</a:t>
            </a:r>
          </a:p>
          <a:p>
            <a:r>
              <a:rPr lang="en-US" dirty="0"/>
              <a:t>v</a:t>
            </a:r>
            <a:r>
              <a:rPr lang="en-US" dirty="0" smtClean="0"/>
              <a:t>arying mass and length of the compact dimension</a:t>
            </a:r>
            <a:endParaRPr lang="en-US" dirty="0"/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1736136908"/>
              </p:ext>
            </p:extLst>
          </p:nvPr>
        </p:nvGraphicFramePr>
        <p:xfrm>
          <a:off x="683568" y="2276872"/>
          <a:ext cx="6936432" cy="446449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pic>
        <p:nvPicPr>
          <p:cNvPr id="5" name="Picture 4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5798" y="2420888"/>
            <a:ext cx="3320418" cy="68612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2" cstate="print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1840" y="3861048"/>
            <a:ext cx="3600400" cy="93594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4" cstate="print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1840" y="5373216"/>
            <a:ext cx="3744416" cy="9733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24595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Lattice simulations</a:t>
            </a:r>
            <a:endParaRPr lang="en-US" dirty="0"/>
          </a:p>
        </p:txBody>
      </p:sp>
      <p:sp>
        <p:nvSpPr>
          <p:cNvPr id="3" name="Round Diagonal Corner Rectangle 2"/>
          <p:cNvSpPr/>
          <p:nvPr/>
        </p:nvSpPr>
        <p:spPr>
          <a:xfrm>
            <a:off x="251520" y="1772816"/>
            <a:ext cx="5616624" cy="576064"/>
          </a:xfrm>
          <a:prstGeom prst="round2Diag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Expectations for the Polyakov Loop</a:t>
            </a:r>
            <a:endParaRPr lang="en-US" sz="2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4" name="Table 3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42817458"/>
                  </p:ext>
                </p:extLst>
              </p:nvPr>
            </p:nvGraphicFramePr>
            <p:xfrm>
              <a:off x="179512" y="2492896"/>
              <a:ext cx="5616624" cy="4104455"/>
            </p:xfrm>
            <a:graphic>
              <a:graphicData uri="http://schemas.openxmlformats.org/drawingml/2006/table">
                <a:tbl>
                  <a:tblPr firstRow="1" firstCol="1" bandRow="1">
                    <a:tableStyleId>{5C22544A-7EE6-4342-B048-85BDC9FD1C3A}</a:tableStyleId>
                  </a:tblPr>
                  <a:tblGrid>
                    <a:gridCol w="792088"/>
                    <a:gridCol w="1944216"/>
                    <a:gridCol w="1440160"/>
                    <a:gridCol w="1440160"/>
                  </a:tblGrid>
                  <a:tr h="820891">
                    <a:tc>
                      <a:txBody>
                        <a:bodyPr/>
                        <a:lstStyle/>
                        <a:p>
                          <a:pPr algn="ctr"/>
                          <a:endParaRPr lang="en-US" dirty="0"/>
                        </a:p>
                      </a:txBody>
                      <a:tcPr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381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000" smtClean="0">
                                    <a:latin typeface="Cambria Math"/>
                                  </a:rPr>
                                  <m:t>(</m:t>
                                </m:r>
                                <m:sSub>
                                  <m:sSubPr>
                                    <m:ctrlPr>
                                      <a:rPr lang="en-US" sz="20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000" smtClean="0">
                                        <a:latin typeface="Cambria Math"/>
                                      </a:rPr>
                                      <m:t>𝜽</m:t>
                                    </m:r>
                                  </m:e>
                                  <m:sub>
                                    <m:r>
                                      <a:rPr lang="en-US" sz="2000" smtClean="0">
                                        <a:latin typeface="Cambria Math"/>
                                      </a:rPr>
                                      <m:t>𝟏</m:t>
                                    </m:r>
                                  </m:sub>
                                </m:sSub>
                                <m:r>
                                  <a:rPr lang="en-US" sz="2000" smtClean="0">
                                    <a:latin typeface="Cambria Math"/>
                                  </a:rPr>
                                  <m:t>,</m:t>
                                </m:r>
                                <m:sSub>
                                  <m:sSubPr>
                                    <m:ctrlPr>
                                      <a:rPr lang="en-US" sz="20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000" smtClean="0">
                                        <a:latin typeface="Cambria Math"/>
                                      </a:rPr>
                                      <m:t>𝜽</m:t>
                                    </m:r>
                                  </m:e>
                                  <m:sub>
                                    <m:r>
                                      <a:rPr lang="en-US" sz="2000" smtClean="0">
                                        <a:latin typeface="Cambria Math"/>
                                      </a:rPr>
                                      <m:t>𝟐</m:t>
                                    </m:r>
                                  </m:sub>
                                </m:sSub>
                                <m:r>
                                  <a:rPr lang="en-US" sz="2000" smtClean="0">
                                    <a:latin typeface="Cambria Math"/>
                                  </a:rPr>
                                  <m:t>,</m:t>
                                </m:r>
                                <m:sSub>
                                  <m:sSubPr>
                                    <m:ctrlPr>
                                      <a:rPr lang="en-US" sz="20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000" smtClean="0">
                                        <a:latin typeface="Cambria Math"/>
                                      </a:rPr>
                                      <m:t>𝜽</m:t>
                                    </m:r>
                                  </m:e>
                                  <m:sub>
                                    <m:r>
                                      <a:rPr lang="en-US" sz="2000" smtClean="0">
                                        <a:latin typeface="Cambria Math"/>
                                      </a:rPr>
                                      <m:t>𝟑</m:t>
                                    </m:r>
                                  </m:sub>
                                </m:sSub>
                                <m:r>
                                  <a:rPr lang="en-US" sz="2000" smtClean="0">
                                    <a:latin typeface="Cambria Math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en-US" sz="2000" dirty="0"/>
                        </a:p>
                      </a:txBody>
                      <a:tcPr anchor="ctr">
                        <a:lnL w="12700" cmpd="sng">
                          <a:noFill/>
                        </a:ln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d>
                                  <m:dPr>
                                    <m:begChr m:val="⟨"/>
                                    <m:endChr m:val="⟩"/>
                                    <m:ctrlPr>
                                      <a:rPr lang="en-US" sz="20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sSub>
                                      <m:sSubPr>
                                        <m:ctrlPr>
                                          <a:rPr lang="en-US" sz="200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2000" b="1" i="1" smtClean="0">
                                            <a:latin typeface="Cambria Math"/>
                                          </a:rPr>
                                          <m:t>𝑷</m:t>
                                        </m:r>
                                      </m:e>
                                      <m:sub>
                                        <m:r>
                                          <a:rPr lang="en-US" sz="2000" b="1" i="1" smtClean="0">
                                            <a:latin typeface="Cambria Math"/>
                                          </a:rPr>
                                          <m:t>𝟑</m:t>
                                        </m:r>
                                      </m:sub>
                                    </m:sSub>
                                  </m:e>
                                </m:d>
                              </m:oMath>
                            </m:oMathPara>
                          </a14:m>
                          <a:endParaRPr lang="en-US" sz="20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2000" dirty="0" smtClean="0"/>
                            <a:t>Symmetry</a:t>
                          </a:r>
                          <a:endParaRPr lang="en-US" sz="2000" dirty="0"/>
                        </a:p>
                      </a:txBody>
                      <a:tcPr anchor="ctr"/>
                    </a:tc>
                  </a:tr>
                  <a:tr h="820891"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US" dirty="0" smtClean="0"/>
                            <a:t>X</a:t>
                          </a:r>
                          <a:endParaRPr lang="en-US" dirty="0"/>
                        </a:p>
                      </a:txBody>
                      <a:tcPr anchor="ctr">
                        <a:lnT w="38100" cmpd="sng">
                          <a:noFill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fluctuate</a:t>
                          </a:r>
                          <a:endParaRPr lang="en-US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0</a:t>
                          </a:r>
                          <a:endParaRPr lang="en-US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SU(3)</a:t>
                          </a:r>
                          <a:endParaRPr lang="en-US" dirty="0"/>
                        </a:p>
                      </a:txBody>
                      <a:tcPr anchor="ctr"/>
                    </a:tc>
                  </a:tr>
                  <a:tr h="820891"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US" dirty="0" smtClean="0"/>
                            <a:t>A</a:t>
                          </a:r>
                          <a:endParaRPr lang="en-US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d>
                                  <m:dPr>
                                    <m:ctrlPr>
                                      <a:rPr lang="en-US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b="0" i="0" smtClean="0">
                                        <a:latin typeface="Cambria Math"/>
                                      </a:rPr>
                                      <m:t>0</m:t>
                                    </m:r>
                                    <m:r>
                                      <a:rPr lang="en-US" smtClean="0">
                                        <a:latin typeface="Cambria Math"/>
                                      </a:rPr>
                                      <m:t>,</m:t>
                                    </m:r>
                                    <m:r>
                                      <a:rPr lang="en-US" b="0" i="0" smtClean="0">
                                        <a:latin typeface="Cambria Math"/>
                                      </a:rPr>
                                      <m:t>0</m:t>
                                    </m:r>
                                    <m:r>
                                      <a:rPr lang="en-US" smtClean="0">
                                        <a:latin typeface="Cambria Math"/>
                                      </a:rPr>
                                      <m:t>,</m:t>
                                    </m:r>
                                    <m:r>
                                      <a:rPr lang="en-US" b="0" i="1" smtClean="0">
                                        <a:latin typeface="Cambria Math"/>
                                      </a:rPr>
                                      <m:t>0</m:t>
                                    </m:r>
                                    <m:r>
                                      <a:rPr lang="en-US" i="1" smtClean="0">
                                        <a:latin typeface="Cambria Math"/>
                                      </a:rPr>
                                      <m:t> </m:t>
                                    </m:r>
                                  </m:e>
                                </m:d>
                                <m:r>
                                  <a:rPr lang="en-US" b="0" i="0" smtClean="0">
                                    <a:latin typeface="Cambria Math"/>
                                  </a:rPr>
                                  <m:t>,</m:t>
                                </m:r>
                              </m:oMath>
                            </m:oMathPara>
                          </a14:m>
                          <a:endParaRPr lang="en-US" b="0" dirty="0" smtClean="0"/>
                        </a:p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mtClean="0">
                                    <a:latin typeface="Cambria Math"/>
                                  </a:rPr>
                                  <m:t>(</m:t>
                                </m:r>
                                <m:r>
                                  <a:rPr lang="en-US" i="1" smtClean="0">
                                    <a:latin typeface="Cambria Math"/>
                                    <a:ea typeface="Cambria Math"/>
                                  </a:rPr>
                                  <m:t>±</m:t>
                                </m:r>
                                <m:box>
                                  <m:boxPr>
                                    <m:ctrlPr>
                                      <a:rPr lang="en-US" i="1" smtClean="0">
                                        <a:latin typeface="Cambria Math" panose="02040503050406030204" pitchFamily="18" charset="0"/>
                                        <a:ea typeface="Cambria Math"/>
                                      </a:rPr>
                                    </m:ctrlPr>
                                  </m:boxPr>
                                  <m:e>
                                    <m:argPr>
                                      <m:argSz m:val="-1"/>
                                    </m:argPr>
                                    <m:f>
                                      <m:fPr>
                                        <m:ctrlPr>
                                          <a:rPr lang="en-US" i="1" smtClean="0">
                                            <a:latin typeface="Cambria Math" panose="02040503050406030204" pitchFamily="18" charset="0"/>
                                            <a:ea typeface="Cambria Math"/>
                                          </a:rPr>
                                        </m:ctrlPr>
                                      </m:fPr>
                                      <m:num>
                                        <m:r>
                                          <a:rPr lang="en-US" b="0" i="1" smtClean="0">
                                            <a:latin typeface="Cambria Math"/>
                                            <a:ea typeface="Cambria Math"/>
                                          </a:rPr>
                                          <m:t>2</m:t>
                                        </m:r>
                                      </m:num>
                                      <m:den>
                                        <m:r>
                                          <a:rPr lang="en-US" b="0" i="1" smtClean="0">
                                            <a:latin typeface="Cambria Math"/>
                                            <a:ea typeface="Cambria Math"/>
                                          </a:rPr>
                                          <m:t>3</m:t>
                                        </m:r>
                                      </m:den>
                                    </m:f>
                                    <m:r>
                                      <a:rPr lang="en-US" i="1" smtClean="0">
                                        <a:latin typeface="Cambria Math"/>
                                        <a:ea typeface="Cambria Math"/>
                                      </a:rPr>
                                      <m:t>𝜋</m:t>
                                    </m:r>
                                  </m:e>
                                </m:box>
                                <m:r>
                                  <a:rPr lang="en-US" smtClean="0">
                                    <a:latin typeface="Cambria Math"/>
                                  </a:rPr>
                                  <m:t>,</m:t>
                                </m:r>
                                <m:r>
                                  <a:rPr lang="en-US" i="1" smtClean="0">
                                    <a:latin typeface="Cambria Math"/>
                                    <a:ea typeface="Cambria Math"/>
                                  </a:rPr>
                                  <m:t>±</m:t>
                                </m:r>
                                <m:box>
                                  <m:boxPr>
                                    <m:ctrlPr>
                                      <a:rPr lang="en-US" i="1" smtClean="0">
                                        <a:latin typeface="Cambria Math" panose="02040503050406030204" pitchFamily="18" charset="0"/>
                                        <a:ea typeface="Cambria Math"/>
                                      </a:rPr>
                                    </m:ctrlPr>
                                  </m:boxPr>
                                  <m:e>
                                    <m:argPr>
                                      <m:argSz m:val="-1"/>
                                    </m:argPr>
                                    <m:f>
                                      <m:fPr>
                                        <m:ctrlPr>
                                          <a:rPr lang="en-US" i="1" smtClean="0">
                                            <a:latin typeface="Cambria Math" panose="02040503050406030204" pitchFamily="18" charset="0"/>
                                            <a:ea typeface="Cambria Math"/>
                                          </a:rPr>
                                        </m:ctrlPr>
                                      </m:fPr>
                                      <m:num>
                                        <m:r>
                                          <a:rPr lang="en-US" b="0" i="1" smtClean="0">
                                            <a:latin typeface="Cambria Math"/>
                                            <a:ea typeface="Cambria Math"/>
                                          </a:rPr>
                                          <m:t>2</m:t>
                                        </m:r>
                                      </m:num>
                                      <m:den>
                                        <m:r>
                                          <a:rPr lang="en-US" b="0" i="1" smtClean="0">
                                            <a:latin typeface="Cambria Math"/>
                                            <a:ea typeface="Cambria Math"/>
                                          </a:rPr>
                                          <m:t>3</m:t>
                                        </m:r>
                                      </m:den>
                                    </m:f>
                                    <m:r>
                                      <a:rPr lang="en-US" b="0" i="1" smtClean="0">
                                        <a:latin typeface="Cambria Math"/>
                                        <a:ea typeface="Cambria Math"/>
                                      </a:rPr>
                                      <m:t>𝜋</m:t>
                                    </m:r>
                                  </m:e>
                                </m:box>
                                <m:r>
                                  <a:rPr lang="en-US" smtClean="0">
                                    <a:latin typeface="Cambria Math"/>
                                  </a:rPr>
                                  <m:t>,</m:t>
                                </m:r>
                                <m:r>
                                  <a:rPr lang="en-US" i="1" smtClean="0">
                                    <a:latin typeface="Cambria Math"/>
                                    <a:ea typeface="Cambria Math"/>
                                  </a:rPr>
                                  <m:t>±</m:t>
                                </m:r>
                                <m:box>
                                  <m:boxPr>
                                    <m:ctrlPr>
                                      <a:rPr lang="en-US" i="1" smtClean="0">
                                        <a:latin typeface="Cambria Math" panose="02040503050406030204" pitchFamily="18" charset="0"/>
                                        <a:ea typeface="Cambria Math"/>
                                      </a:rPr>
                                    </m:ctrlPr>
                                  </m:boxPr>
                                  <m:e>
                                    <m:argPr>
                                      <m:argSz m:val="-1"/>
                                    </m:argPr>
                                    <m:f>
                                      <m:fPr>
                                        <m:ctrlPr>
                                          <a:rPr lang="en-US" i="1" smtClean="0">
                                            <a:latin typeface="Cambria Math" panose="02040503050406030204" pitchFamily="18" charset="0"/>
                                            <a:ea typeface="Cambria Math"/>
                                          </a:rPr>
                                        </m:ctrlPr>
                                      </m:fPr>
                                      <m:num>
                                        <m:r>
                                          <a:rPr lang="en-US" b="0" i="1" smtClean="0">
                                            <a:latin typeface="Cambria Math"/>
                                            <a:ea typeface="Cambria Math"/>
                                          </a:rPr>
                                          <m:t>2</m:t>
                                        </m:r>
                                      </m:num>
                                      <m:den>
                                        <m:r>
                                          <a:rPr lang="en-US" b="0" i="1" smtClean="0">
                                            <a:latin typeface="Cambria Math"/>
                                            <a:ea typeface="Cambria Math"/>
                                          </a:rPr>
                                          <m:t>3</m:t>
                                        </m:r>
                                      </m:den>
                                    </m:f>
                                    <m:r>
                                      <a:rPr lang="en-US" b="0" i="1" smtClean="0">
                                        <a:latin typeface="Cambria Math"/>
                                        <a:ea typeface="Cambria Math"/>
                                      </a:rPr>
                                      <m:t>𝜋</m:t>
                                    </m:r>
                                  </m:e>
                                </m:box>
                                <m:r>
                                  <a:rPr lang="en-US" b="0" i="0" smtClean="0">
                                    <a:latin typeface="Cambria Math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1,</a:t>
                          </a:r>
                          <a14:m>
                            <m:oMath xmlns:m="http://schemas.openxmlformats.org/officeDocument/2006/math">
                              <m:sSup>
                                <m:sSupPr>
                                  <m:ctrlPr>
                                    <a:rPr lang="en-US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i="1" smtClean="0">
                                      <a:latin typeface="Cambria Math"/>
                                    </a:rPr>
                                    <m:t>𝑒</m:t>
                                  </m:r>
                                </m:e>
                                <m:sup>
                                  <m:r>
                                    <a:rPr lang="en-US" i="1" smtClean="0">
                                      <a:latin typeface="Cambria Math"/>
                                      <a:ea typeface="Cambria Math"/>
                                    </a:rPr>
                                    <m:t>±</m:t>
                                  </m:r>
                                  <m:r>
                                    <a:rPr lang="en-US" b="0" i="1" smtClean="0">
                                      <a:latin typeface="Cambria Math"/>
                                      <a:ea typeface="Cambria Math"/>
                                    </a:rPr>
                                    <m:t>2</m:t>
                                  </m:r>
                                  <m:r>
                                    <a:rPr lang="en-US" b="0" i="1" smtClean="0">
                                      <a:latin typeface="Cambria Math"/>
                                      <a:ea typeface="Cambria Math"/>
                                    </a:rPr>
                                    <m:t>𝜋</m:t>
                                  </m:r>
                                  <m:r>
                                    <a:rPr lang="en-US" b="0" i="1" smtClean="0">
                                      <a:latin typeface="Cambria Math"/>
                                      <a:ea typeface="Cambria Math"/>
                                    </a:rPr>
                                    <m:t>𝑖</m:t>
                                  </m:r>
                                  <m:r>
                                    <a:rPr lang="en-US" b="0" i="1" smtClean="0">
                                      <a:latin typeface="Cambria Math"/>
                                      <a:ea typeface="Cambria Math"/>
                                    </a:rPr>
                                    <m:t>/3</m:t>
                                  </m:r>
                                </m:sup>
                              </m:sSup>
                            </m:oMath>
                          </a14:m>
                          <a:endParaRPr lang="en-US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SU(3)</a:t>
                          </a:r>
                          <a:endParaRPr lang="en-US" dirty="0"/>
                        </a:p>
                      </a:txBody>
                      <a:tcPr anchor="ctr"/>
                    </a:tc>
                  </a:tr>
                  <a:tr h="820891"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US" dirty="0" smtClean="0"/>
                            <a:t>B</a:t>
                          </a:r>
                          <a:endParaRPr lang="en-US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d>
                                  <m:dPr>
                                    <m:ctrlPr>
                                      <a:rPr lang="en-US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b="0" i="0" smtClean="0">
                                        <a:latin typeface="Cambria Math"/>
                                      </a:rPr>
                                      <m:t>0</m:t>
                                    </m:r>
                                    <m:r>
                                      <a:rPr lang="en-US" smtClean="0">
                                        <a:latin typeface="Cambria Math"/>
                                      </a:rPr>
                                      <m:t>,</m:t>
                                    </m:r>
                                    <m:r>
                                      <m:rPr>
                                        <m:sty m:val="p"/>
                                      </m:rPr>
                                      <a:rPr lang="en-US" b="0" i="0" smtClean="0">
                                        <a:latin typeface="Cambria Math"/>
                                        <a:ea typeface="Cambria Math"/>
                                      </a:rPr>
                                      <m:t>π</m:t>
                                    </m:r>
                                    <m:r>
                                      <a:rPr lang="en-US" smtClean="0">
                                        <a:latin typeface="Cambria Math"/>
                                      </a:rPr>
                                      <m:t>,</m:t>
                                    </m:r>
                                    <m:r>
                                      <a:rPr lang="en-US" b="0" i="1" smtClean="0">
                                        <a:latin typeface="Cambria Math"/>
                                        <a:ea typeface="Cambria Math"/>
                                      </a:rPr>
                                      <m:t>𝜋</m:t>
                                    </m:r>
                                    <m:r>
                                      <a:rPr lang="en-US" i="1" smtClean="0">
                                        <a:latin typeface="Cambria Math"/>
                                      </a:rPr>
                                      <m:t> </m:t>
                                    </m:r>
                                  </m:e>
                                </m:d>
                                <m:r>
                                  <a:rPr lang="en-US" b="0" i="0" smtClean="0">
                                    <a:latin typeface="Cambria Math"/>
                                  </a:rPr>
                                  <m:t>,</m:t>
                                </m:r>
                              </m:oMath>
                            </m:oMathPara>
                          </a14:m>
                          <a:endParaRPr lang="en-US" b="0" dirty="0" smtClean="0"/>
                        </a:p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mtClean="0">
                                    <a:latin typeface="Cambria Math"/>
                                  </a:rPr>
                                  <m:t>(</m:t>
                                </m:r>
                                <m:r>
                                  <a:rPr lang="en-US" i="1" smtClean="0">
                                    <a:latin typeface="Cambria Math"/>
                                    <a:ea typeface="Cambria Math"/>
                                  </a:rPr>
                                  <m:t>±</m:t>
                                </m:r>
                                <m:box>
                                  <m:boxPr>
                                    <m:ctrlPr>
                                      <a:rPr lang="en-US" i="1" smtClean="0">
                                        <a:latin typeface="Cambria Math" panose="02040503050406030204" pitchFamily="18" charset="0"/>
                                        <a:ea typeface="Cambria Math"/>
                                      </a:rPr>
                                    </m:ctrlPr>
                                  </m:boxPr>
                                  <m:e>
                                    <m:argPr>
                                      <m:argSz m:val="-1"/>
                                    </m:argPr>
                                    <m:f>
                                      <m:fPr>
                                        <m:ctrlPr>
                                          <a:rPr lang="en-US" i="1" smtClean="0">
                                            <a:latin typeface="Cambria Math" panose="02040503050406030204" pitchFamily="18" charset="0"/>
                                            <a:ea typeface="Cambria Math"/>
                                          </a:rPr>
                                        </m:ctrlPr>
                                      </m:fPr>
                                      <m:num>
                                        <m:r>
                                          <a:rPr lang="en-US" b="0" i="1" smtClean="0">
                                            <a:latin typeface="Cambria Math"/>
                                            <a:ea typeface="Cambria Math"/>
                                          </a:rPr>
                                          <m:t>1</m:t>
                                        </m:r>
                                      </m:num>
                                      <m:den>
                                        <m:r>
                                          <a:rPr lang="en-US" b="0" i="1" smtClean="0">
                                            <a:latin typeface="Cambria Math"/>
                                            <a:ea typeface="Cambria Math"/>
                                          </a:rPr>
                                          <m:t>3</m:t>
                                        </m:r>
                                      </m:den>
                                    </m:f>
                                    <m:r>
                                      <a:rPr lang="en-US" b="0" i="1" smtClean="0">
                                        <a:latin typeface="Cambria Math"/>
                                        <a:ea typeface="Cambria Math"/>
                                      </a:rPr>
                                      <m:t>𝜋</m:t>
                                    </m:r>
                                  </m:e>
                                </m:box>
                                <m:r>
                                  <a:rPr lang="en-US" smtClean="0">
                                    <a:latin typeface="Cambria Math"/>
                                  </a:rPr>
                                  <m:t>,</m:t>
                                </m:r>
                                <m:r>
                                  <a:rPr lang="en-US" i="1" smtClean="0">
                                    <a:latin typeface="Cambria Math"/>
                                    <a:ea typeface="Cambria Math"/>
                                  </a:rPr>
                                  <m:t>±</m:t>
                                </m:r>
                                <m:box>
                                  <m:boxPr>
                                    <m:ctrlPr>
                                      <a:rPr lang="en-US" i="1" smtClean="0">
                                        <a:latin typeface="Cambria Math" panose="02040503050406030204" pitchFamily="18" charset="0"/>
                                        <a:ea typeface="Cambria Math"/>
                                      </a:rPr>
                                    </m:ctrlPr>
                                  </m:boxPr>
                                  <m:e>
                                    <m:argPr>
                                      <m:argSz m:val="-1"/>
                                    </m:argPr>
                                    <m:f>
                                      <m:fPr>
                                        <m:ctrlPr>
                                          <a:rPr lang="en-US" i="1" smtClean="0">
                                            <a:latin typeface="Cambria Math" panose="02040503050406030204" pitchFamily="18" charset="0"/>
                                            <a:ea typeface="Cambria Math"/>
                                          </a:rPr>
                                        </m:ctrlPr>
                                      </m:fPr>
                                      <m:num>
                                        <m:r>
                                          <a:rPr lang="en-US" b="0" i="1" smtClean="0">
                                            <a:latin typeface="Cambria Math"/>
                                            <a:ea typeface="Cambria Math"/>
                                          </a:rPr>
                                          <m:t>1</m:t>
                                        </m:r>
                                      </m:num>
                                      <m:den>
                                        <m:r>
                                          <a:rPr lang="en-US" b="0" i="1" smtClean="0">
                                            <a:latin typeface="Cambria Math"/>
                                            <a:ea typeface="Cambria Math"/>
                                          </a:rPr>
                                          <m:t>3</m:t>
                                        </m:r>
                                      </m:den>
                                    </m:f>
                                    <m:r>
                                      <a:rPr lang="en-US" b="0" i="1" smtClean="0">
                                        <a:latin typeface="Cambria Math"/>
                                        <a:ea typeface="Cambria Math"/>
                                      </a:rPr>
                                      <m:t>𝜋</m:t>
                                    </m:r>
                                  </m:e>
                                </m:box>
                                <m:r>
                                  <a:rPr lang="en-US" smtClean="0">
                                    <a:latin typeface="Cambria Math"/>
                                  </a:rPr>
                                  <m:t>,</m:t>
                                </m:r>
                                <m:r>
                                  <a:rPr lang="en-US" i="1" smtClean="0">
                                    <a:latin typeface="Cambria Math"/>
                                    <a:ea typeface="Cambria Math"/>
                                  </a:rPr>
                                  <m:t>∓</m:t>
                                </m:r>
                                <m:box>
                                  <m:boxPr>
                                    <m:ctrlPr>
                                      <a:rPr lang="en-US" i="1" smtClean="0">
                                        <a:latin typeface="Cambria Math" panose="02040503050406030204" pitchFamily="18" charset="0"/>
                                        <a:ea typeface="Cambria Math"/>
                                      </a:rPr>
                                    </m:ctrlPr>
                                  </m:boxPr>
                                  <m:e>
                                    <m:argPr>
                                      <m:argSz m:val="-1"/>
                                    </m:argPr>
                                    <m:f>
                                      <m:fPr>
                                        <m:ctrlPr>
                                          <a:rPr lang="en-US" i="1" smtClean="0">
                                            <a:latin typeface="Cambria Math" panose="02040503050406030204" pitchFamily="18" charset="0"/>
                                            <a:ea typeface="Cambria Math"/>
                                          </a:rPr>
                                        </m:ctrlPr>
                                      </m:fPr>
                                      <m:num>
                                        <m:r>
                                          <a:rPr lang="en-US" b="0" i="1" smtClean="0">
                                            <a:latin typeface="Cambria Math"/>
                                            <a:ea typeface="Cambria Math"/>
                                          </a:rPr>
                                          <m:t>2</m:t>
                                        </m:r>
                                      </m:num>
                                      <m:den>
                                        <m:r>
                                          <a:rPr lang="en-US" b="0" i="1" smtClean="0">
                                            <a:latin typeface="Cambria Math"/>
                                            <a:ea typeface="Cambria Math"/>
                                          </a:rPr>
                                          <m:t>3</m:t>
                                        </m:r>
                                      </m:den>
                                    </m:f>
                                    <m:r>
                                      <a:rPr lang="en-US" b="0" i="1" smtClean="0">
                                        <a:latin typeface="Cambria Math"/>
                                        <a:ea typeface="Cambria Math"/>
                                      </a:rPr>
                                      <m:t>𝜋</m:t>
                                    </m:r>
                                  </m:e>
                                </m:box>
                                <m:r>
                                  <a:rPr lang="en-US" b="0" i="0" smtClean="0">
                                    <a:latin typeface="Cambria Math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 xmlns:m="http://schemas.openxmlformats.org/officeDocument/2006/math">
                              <m:r>
                                <a:rPr lang="en-US" b="0" i="1" dirty="0" smtClean="0">
                                  <a:latin typeface="Cambria Math"/>
                                </a:rPr>
                                <m:t>−</m:t>
                              </m:r>
                              <m:f>
                                <m:fPr>
                                  <m:ctrlPr>
                                    <a:rPr lang="en-US" i="1" dirty="0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b="0" i="1" dirty="0" smtClean="0">
                                      <a:latin typeface="Cambria Math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en-US" b="0" i="1" dirty="0" smtClean="0">
                                      <a:latin typeface="Cambria Math"/>
                                    </a:rPr>
                                    <m:t>3</m:t>
                                  </m:r>
                                </m:den>
                              </m:f>
                            </m:oMath>
                          </a14:m>
                          <a:r>
                            <a:rPr lang="en-US" dirty="0" smtClean="0"/>
                            <a:t>,</a:t>
                          </a:r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lang="en-US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3</m:t>
                                  </m:r>
                                </m:den>
                              </m:f>
                              <m:sSup>
                                <m:sSupPr>
                                  <m:ctrlPr>
                                    <a:rPr lang="en-US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i="1" smtClean="0">
                                      <a:latin typeface="Cambria Math"/>
                                    </a:rPr>
                                    <m:t>𝑒</m:t>
                                  </m:r>
                                </m:e>
                                <m:sup>
                                  <m:r>
                                    <a:rPr lang="en-US" i="1" smtClean="0">
                                      <a:latin typeface="Cambria Math"/>
                                      <a:ea typeface="Cambria Math"/>
                                    </a:rPr>
                                    <m:t>±</m:t>
                                  </m:r>
                                  <m:r>
                                    <a:rPr lang="en-US" b="0" i="1" smtClean="0">
                                      <a:latin typeface="Cambria Math"/>
                                      <a:ea typeface="Cambria Math"/>
                                    </a:rPr>
                                    <m:t>𝑖</m:t>
                                  </m:r>
                                  <m:r>
                                    <a:rPr lang="en-US" b="0" i="1" smtClean="0">
                                      <a:latin typeface="Cambria Math"/>
                                      <a:ea typeface="Cambria Math"/>
                                    </a:rPr>
                                    <m:t>𝜋</m:t>
                                  </m:r>
                                  <m:r>
                                    <a:rPr lang="en-US" b="0" i="1" smtClean="0">
                                      <a:latin typeface="Cambria Math"/>
                                      <a:ea typeface="Cambria Math"/>
                                    </a:rPr>
                                    <m:t>/3</m:t>
                                  </m:r>
                                </m:sup>
                              </m:sSup>
                            </m:oMath>
                          </a14:m>
                          <a:endParaRPr lang="en-US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800" dirty="0" smtClean="0"/>
                            <a:t>SU(2)</a:t>
                          </a:r>
                          <a:r>
                            <a:rPr lang="en-US" sz="1800" dirty="0" smtClean="0">
                              <a:sym typeface="Symbol"/>
                            </a:rPr>
                            <a:t></a:t>
                          </a:r>
                          <a:r>
                            <a:rPr lang="en-US" sz="1800" dirty="0" smtClean="0"/>
                            <a:t>U(1)</a:t>
                          </a:r>
                          <a:endParaRPr lang="en-US" dirty="0"/>
                        </a:p>
                      </a:txBody>
                      <a:tcPr anchor="ctr"/>
                    </a:tc>
                  </a:tr>
                  <a:tr h="820891"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US" dirty="0" smtClean="0"/>
                            <a:t>C</a:t>
                          </a:r>
                          <a:endParaRPr lang="en-US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d>
                                  <m:dPr>
                                    <m:ctrlPr>
                                      <a:rPr lang="en-US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b="0" i="0" smtClean="0">
                                        <a:latin typeface="Cambria Math"/>
                                      </a:rPr>
                                      <m:t>0</m:t>
                                    </m:r>
                                    <m:r>
                                      <a:rPr lang="en-US" smtClean="0">
                                        <a:latin typeface="Cambria Math"/>
                                      </a:rPr>
                                      <m:t>,</m:t>
                                    </m:r>
                                    <m:f>
                                      <m:fPr>
                                        <m:ctrlPr>
                                          <a:rPr lang="en-US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fPr>
                                      <m:num>
                                        <m:r>
                                          <a:rPr lang="en-US" b="0" i="1" smtClean="0">
                                            <a:latin typeface="Cambria Math"/>
                                          </a:rPr>
                                          <m:t>2</m:t>
                                        </m:r>
                                      </m:num>
                                      <m:den>
                                        <m:r>
                                          <a:rPr lang="en-US" b="0" i="1" smtClean="0">
                                            <a:latin typeface="Cambria Math"/>
                                          </a:rPr>
                                          <m:t>3</m:t>
                                        </m:r>
                                      </m:den>
                                    </m:f>
                                    <m:r>
                                      <a:rPr lang="en-US" i="1" smtClean="0">
                                        <a:latin typeface="Cambria Math"/>
                                        <a:ea typeface="Cambria Math"/>
                                      </a:rPr>
                                      <m:t>𝜋</m:t>
                                    </m:r>
                                    <m:r>
                                      <a:rPr lang="en-US" smtClean="0">
                                        <a:latin typeface="Cambria Math"/>
                                      </a:rPr>
                                      <m:t>,</m:t>
                                    </m:r>
                                    <m:r>
                                      <a:rPr lang="en-US" b="0" i="1" smtClean="0">
                                        <a:latin typeface="Cambria Math"/>
                                      </a:rPr>
                                      <m:t>−</m:t>
                                    </m:r>
                                    <m:f>
                                      <m:fPr>
                                        <m:ctrlPr>
                                          <a:rPr lang="en-US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fPr>
                                      <m:num>
                                        <m:r>
                                          <a:rPr lang="en-US" b="0" i="1" smtClean="0">
                                            <a:latin typeface="Cambria Math"/>
                                          </a:rPr>
                                          <m:t>2</m:t>
                                        </m:r>
                                      </m:num>
                                      <m:den>
                                        <m:r>
                                          <a:rPr lang="en-US" b="0" i="1" smtClean="0">
                                            <a:latin typeface="Cambria Math"/>
                                          </a:rPr>
                                          <m:t>3</m:t>
                                        </m:r>
                                      </m:den>
                                    </m:f>
                                    <m:r>
                                      <a:rPr lang="en-US" i="1" smtClean="0">
                                        <a:latin typeface="Cambria Math"/>
                                        <a:ea typeface="Cambria Math"/>
                                      </a:rPr>
                                      <m:t>𝜋</m:t>
                                    </m:r>
                                    <m:r>
                                      <a:rPr lang="en-US" i="1" smtClean="0">
                                        <a:latin typeface="Cambria Math"/>
                                      </a:rPr>
                                      <m:t> </m:t>
                                    </m:r>
                                  </m:e>
                                </m:d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0</a:t>
                          </a:r>
                          <a:endParaRPr lang="en-US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800" dirty="0" smtClean="0"/>
                            <a:t>U(1)</a:t>
                          </a:r>
                          <a:r>
                            <a:rPr lang="en-US" sz="1800" dirty="0" smtClean="0">
                              <a:sym typeface="Symbol"/>
                            </a:rPr>
                            <a:t></a:t>
                          </a:r>
                          <a:r>
                            <a:rPr lang="en-US" sz="1800" dirty="0" smtClean="0"/>
                            <a:t>U(1)</a:t>
                          </a:r>
                          <a:endParaRPr lang="en-US" dirty="0" smtClean="0"/>
                        </a:p>
                      </a:txBody>
                      <a:tcPr anchor="ctr"/>
                    </a:tc>
                  </a:tr>
                </a:tbl>
              </a:graphicData>
            </a:graphic>
          </p:graphicFrame>
        </mc:Choice>
        <mc:Fallback xmlns="">
          <p:graphicFrame>
            <p:nvGraphicFramePr>
              <p:cNvPr id="4" name="Table 3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42817458"/>
                  </p:ext>
                </p:extLst>
              </p:nvPr>
            </p:nvGraphicFramePr>
            <p:xfrm>
              <a:off x="179512" y="2492896"/>
              <a:ext cx="5616624" cy="4104455"/>
            </p:xfrm>
            <a:graphic>
              <a:graphicData uri="http://schemas.openxmlformats.org/drawingml/2006/table">
                <a:tbl>
                  <a:tblPr firstRow="1" firstCol="1" bandRow="1">
                    <a:tableStyleId>{5C22544A-7EE6-4342-B048-85BDC9FD1C3A}</a:tableStyleId>
                  </a:tblPr>
                  <a:tblGrid>
                    <a:gridCol w="792088"/>
                    <a:gridCol w="1944216"/>
                    <a:gridCol w="1440160"/>
                    <a:gridCol w="1440160"/>
                  </a:tblGrid>
                  <a:tr h="820891">
                    <a:tc>
                      <a:txBody>
                        <a:bodyPr/>
                        <a:lstStyle/>
                        <a:p>
                          <a:pPr algn="ctr"/>
                          <a:endParaRPr lang="en-US" dirty="0"/>
                        </a:p>
                      </a:txBody>
                      <a:tcPr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381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mpd="sng">
                          <a:noFill/>
                        </a:lnL>
                        <a:blipFill rotWithShape="1">
                          <a:blip r:embed="rId3"/>
                          <a:stretch>
                            <a:fillRect l="-40752" t="-741" r="-148276" b="-39925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 rotWithShape="1">
                          <a:blip r:embed="rId3"/>
                          <a:stretch>
                            <a:fillRect l="-189451" t="-741" r="-99578" b="-39925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2000" dirty="0" smtClean="0"/>
                            <a:t>Symmetry</a:t>
                          </a:r>
                          <a:endParaRPr lang="en-US" sz="2000" dirty="0"/>
                        </a:p>
                      </a:txBody>
                      <a:tcPr anchor="ctr"/>
                    </a:tc>
                  </a:tr>
                  <a:tr h="820891"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US" dirty="0" smtClean="0"/>
                            <a:t>X</a:t>
                          </a:r>
                          <a:endParaRPr lang="en-US" dirty="0"/>
                        </a:p>
                      </a:txBody>
                      <a:tcPr anchor="ctr">
                        <a:lnT w="38100" cmpd="sng">
                          <a:noFill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fluctuate</a:t>
                          </a:r>
                          <a:endParaRPr lang="en-US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0</a:t>
                          </a:r>
                          <a:endParaRPr lang="en-US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SU(3)</a:t>
                          </a:r>
                          <a:endParaRPr lang="en-US" dirty="0"/>
                        </a:p>
                      </a:txBody>
                      <a:tcPr anchor="ctr"/>
                    </a:tc>
                  </a:tr>
                  <a:tr h="820891"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US" dirty="0" smtClean="0"/>
                            <a:t>A</a:t>
                          </a:r>
                          <a:endParaRPr lang="en-US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 rotWithShape="1">
                          <a:blip r:embed="rId3"/>
                          <a:stretch>
                            <a:fillRect l="-40752" t="-200000" r="-148276" b="-2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 rotWithShape="1">
                          <a:blip r:embed="rId3"/>
                          <a:stretch>
                            <a:fillRect l="-189451" t="-200000" r="-99578" b="-2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SU(3)</a:t>
                          </a:r>
                          <a:endParaRPr lang="en-US" dirty="0"/>
                        </a:p>
                      </a:txBody>
                      <a:tcPr anchor="ctr"/>
                    </a:tc>
                  </a:tr>
                  <a:tr h="820891"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US" dirty="0" smtClean="0"/>
                            <a:t>B</a:t>
                          </a:r>
                          <a:endParaRPr lang="en-US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 rotWithShape="1">
                          <a:blip r:embed="rId3"/>
                          <a:stretch>
                            <a:fillRect l="-40752" t="-302239" r="-148276" b="-10149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 rotWithShape="1">
                          <a:blip r:embed="rId3"/>
                          <a:stretch>
                            <a:fillRect l="-189451" t="-302239" r="-99578" b="-10149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800" dirty="0" smtClean="0"/>
                            <a:t>SU(2)</a:t>
                          </a:r>
                          <a:r>
                            <a:rPr lang="en-US" sz="1800" dirty="0" smtClean="0">
                              <a:sym typeface="Symbol"/>
                            </a:rPr>
                            <a:t></a:t>
                          </a:r>
                          <a:r>
                            <a:rPr lang="en-US" sz="1800" dirty="0" smtClean="0"/>
                            <a:t>U(1)</a:t>
                          </a:r>
                          <a:endParaRPr lang="en-US" dirty="0"/>
                        </a:p>
                      </a:txBody>
                      <a:tcPr anchor="ctr"/>
                    </a:tc>
                  </a:tr>
                  <a:tr h="820891"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US" dirty="0" smtClean="0"/>
                            <a:t>C</a:t>
                          </a:r>
                          <a:endParaRPr lang="en-US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 rotWithShape="1">
                          <a:blip r:embed="rId3"/>
                          <a:stretch>
                            <a:fillRect l="-40752" t="-399259" r="-148276" b="-74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0</a:t>
                          </a:r>
                          <a:endParaRPr lang="en-US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800" dirty="0" smtClean="0"/>
                            <a:t>U(1)</a:t>
                          </a:r>
                          <a:r>
                            <a:rPr lang="en-US" sz="1800" dirty="0" smtClean="0">
                              <a:sym typeface="Symbol"/>
                            </a:rPr>
                            <a:t></a:t>
                          </a:r>
                          <a:r>
                            <a:rPr lang="en-US" sz="1800" dirty="0" smtClean="0"/>
                            <a:t>U(1)</a:t>
                          </a:r>
                          <a:endParaRPr lang="en-US" dirty="0" smtClean="0"/>
                        </a:p>
                      </a:txBody>
                      <a:tcPr anchor="ctr"/>
                    </a:tc>
                  </a:tr>
                </a:tbl>
              </a:graphicData>
            </a:graphic>
          </p:graphicFrame>
        </mc:Fallback>
      </mc:AlternateContent>
      <p:sp>
        <p:nvSpPr>
          <p:cNvPr id="17" name="Oval 16"/>
          <p:cNvSpPr/>
          <p:nvPr/>
        </p:nvSpPr>
        <p:spPr>
          <a:xfrm>
            <a:off x="395536" y="4437112"/>
            <a:ext cx="216024" cy="216024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Oval 17"/>
          <p:cNvSpPr/>
          <p:nvPr/>
        </p:nvSpPr>
        <p:spPr>
          <a:xfrm>
            <a:off x="395536" y="3645024"/>
            <a:ext cx="216024" cy="216024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Oval 18"/>
          <p:cNvSpPr/>
          <p:nvPr/>
        </p:nvSpPr>
        <p:spPr>
          <a:xfrm>
            <a:off x="395536" y="5276531"/>
            <a:ext cx="216024" cy="216024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Oval 19"/>
          <p:cNvSpPr/>
          <p:nvPr/>
        </p:nvSpPr>
        <p:spPr>
          <a:xfrm>
            <a:off x="395536" y="6093296"/>
            <a:ext cx="216024" cy="216024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2" name="Group 21"/>
          <p:cNvGrpSpPr/>
          <p:nvPr/>
        </p:nvGrpSpPr>
        <p:grpSpPr>
          <a:xfrm>
            <a:off x="5868144" y="2672916"/>
            <a:ext cx="3096344" cy="3096344"/>
            <a:chOff x="5868144" y="3140968"/>
            <a:chExt cx="3096344" cy="3096344"/>
          </a:xfrm>
          <a:effectLst>
            <a:reflection blurRad="6350" stA="35000" endPos="19000" dir="5400000" sy="-100000" algn="bl" rotWithShape="0"/>
          </a:effectLst>
        </p:grpSpPr>
        <p:sp>
          <p:nvSpPr>
            <p:cNvPr id="5" name="Round Diagonal Corner Rectangle 4"/>
            <p:cNvSpPr/>
            <p:nvPr/>
          </p:nvSpPr>
          <p:spPr>
            <a:xfrm>
              <a:off x="5868144" y="3140968"/>
              <a:ext cx="3096344" cy="3096344"/>
            </a:xfrm>
            <a:prstGeom prst="round2Diag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7" name="Straight Connector 6"/>
            <p:cNvCxnSpPr>
              <a:stCxn id="5" idx="3"/>
              <a:endCxn id="5" idx="1"/>
            </p:cNvCxnSpPr>
            <p:nvPr/>
          </p:nvCxnSpPr>
          <p:spPr>
            <a:xfrm>
              <a:off x="7416316" y="3140968"/>
              <a:ext cx="0" cy="3096344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>
              <a:stCxn id="5" idx="2"/>
              <a:endCxn id="5" idx="0"/>
            </p:cNvCxnSpPr>
            <p:nvPr/>
          </p:nvCxnSpPr>
          <p:spPr>
            <a:xfrm>
              <a:off x="5868144" y="4689140"/>
              <a:ext cx="3096344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Oval 9"/>
            <p:cNvSpPr/>
            <p:nvPr/>
          </p:nvSpPr>
          <p:spPr>
            <a:xfrm>
              <a:off x="7308304" y="4581128"/>
              <a:ext cx="216024" cy="216024"/>
            </a:xfrm>
            <a:prstGeom prst="ellipse">
              <a:avLst/>
            </a:prstGeom>
          </p:spPr>
          <p:style>
            <a:lnRef idx="3">
              <a:schemeClr val="lt1"/>
            </a:lnRef>
            <a:fillRef idx="1">
              <a:schemeClr val="accent6"/>
            </a:fillRef>
            <a:effectRef idx="1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Oval 10"/>
            <p:cNvSpPr/>
            <p:nvPr/>
          </p:nvSpPr>
          <p:spPr>
            <a:xfrm>
              <a:off x="8460432" y="4581128"/>
              <a:ext cx="216024" cy="216024"/>
            </a:xfrm>
            <a:prstGeom prst="ellipse">
              <a:avLst/>
            </a:prstGeom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Oval 11"/>
            <p:cNvSpPr/>
            <p:nvPr/>
          </p:nvSpPr>
          <p:spPr>
            <a:xfrm>
              <a:off x="6552220" y="3429000"/>
              <a:ext cx="216024" cy="216024"/>
            </a:xfrm>
            <a:prstGeom prst="ellipse">
              <a:avLst/>
            </a:prstGeom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Oval 12"/>
            <p:cNvSpPr/>
            <p:nvPr/>
          </p:nvSpPr>
          <p:spPr>
            <a:xfrm>
              <a:off x="6552220" y="5661248"/>
              <a:ext cx="216024" cy="216024"/>
            </a:xfrm>
            <a:prstGeom prst="ellipse">
              <a:avLst/>
            </a:prstGeom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Oval 13"/>
            <p:cNvSpPr/>
            <p:nvPr/>
          </p:nvSpPr>
          <p:spPr>
            <a:xfrm>
              <a:off x="7668344" y="4221088"/>
              <a:ext cx="216024" cy="216024"/>
            </a:xfrm>
            <a:prstGeom prst="ellipse">
              <a:avLst/>
            </a:prstGeom>
          </p:spPr>
          <p:style>
            <a:lnRef idx="3">
              <a:schemeClr val="lt1"/>
            </a:lnRef>
            <a:fillRef idx="1">
              <a:schemeClr val="accent5"/>
            </a:fillRef>
            <a:effectRef idx="1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Oval 14"/>
            <p:cNvSpPr/>
            <p:nvPr/>
          </p:nvSpPr>
          <p:spPr>
            <a:xfrm>
              <a:off x="6876256" y="4581128"/>
              <a:ext cx="216024" cy="216024"/>
            </a:xfrm>
            <a:prstGeom prst="ellipse">
              <a:avLst/>
            </a:prstGeom>
          </p:spPr>
          <p:style>
            <a:lnRef idx="3">
              <a:schemeClr val="lt1"/>
            </a:lnRef>
            <a:fillRef idx="1">
              <a:schemeClr val="accent5"/>
            </a:fillRef>
            <a:effectRef idx="1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Oval 15"/>
            <p:cNvSpPr/>
            <p:nvPr/>
          </p:nvSpPr>
          <p:spPr>
            <a:xfrm>
              <a:off x="7668344" y="4941168"/>
              <a:ext cx="216024" cy="216024"/>
            </a:xfrm>
            <a:prstGeom prst="ellipse">
              <a:avLst/>
            </a:prstGeom>
          </p:spPr>
          <p:style>
            <a:lnRef idx="3">
              <a:schemeClr val="lt1"/>
            </a:lnRef>
            <a:fillRef idx="1">
              <a:schemeClr val="accent5"/>
            </a:fillRef>
            <a:effectRef idx="1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21" name="Picture 20"/>
            <p:cNvPicPr>
              <a:picLocks noChangeAspect="1"/>
            </p:cNvPicPr>
            <p:nvPr>
              <p:custDataLst>
                <p:tags r:id="rId1"/>
              </p:custDataLst>
            </p:nvPr>
          </p:nvPicPr>
          <p:blipFill>
            <a:blip r:embed="rId4" cstate="print">
              <a:duotone>
                <a:schemeClr val="accent6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104731" y="3338700"/>
              <a:ext cx="502920" cy="30632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4957317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Literature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323528" y="1702549"/>
            <a:ext cx="86409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G.C. and M. </a:t>
            </a:r>
            <a:r>
              <a:rPr lang="en-US" b="1" dirty="0" err="1" smtClean="0"/>
              <a:t>D’Elia</a:t>
            </a:r>
            <a:r>
              <a:rPr lang="en-US" b="1" dirty="0" smtClean="0"/>
              <a:t> </a:t>
            </a:r>
            <a:r>
              <a:rPr lang="en-US" i="1" dirty="0" smtClean="0"/>
              <a:t>JHEP</a:t>
            </a:r>
            <a:r>
              <a:rPr lang="en-US" dirty="0" smtClean="0"/>
              <a:t> 0907, 048 (2009)</a:t>
            </a:r>
          </a:p>
          <a:p>
            <a:r>
              <a:rPr lang="en-US" dirty="0" smtClean="0"/>
              <a:t>“</a:t>
            </a:r>
            <a:r>
              <a:rPr lang="en-US" i="1" dirty="0" smtClean="0"/>
              <a:t>Finite size transitions in QCD with adjoint fermions</a:t>
            </a:r>
            <a:r>
              <a:rPr lang="en-US" dirty="0" smtClean="0"/>
              <a:t>”</a:t>
            </a:r>
            <a:endParaRPr lang="en-US" dirty="0"/>
          </a:p>
        </p:txBody>
      </p:sp>
      <p:grpSp>
        <p:nvGrpSpPr>
          <p:cNvPr id="4" name="Group 3"/>
          <p:cNvGrpSpPr/>
          <p:nvPr/>
        </p:nvGrpSpPr>
        <p:grpSpPr>
          <a:xfrm>
            <a:off x="407194" y="2376248"/>
            <a:ext cx="2354913" cy="2354913"/>
            <a:chOff x="5868144" y="3140968"/>
            <a:chExt cx="3096344" cy="3096344"/>
          </a:xfrm>
          <a:effectLst>
            <a:reflection blurRad="6350" stA="35000" endPos="19000" dir="5400000" sy="-100000" algn="bl" rotWithShape="0"/>
          </a:effectLst>
        </p:grpSpPr>
        <p:sp>
          <p:nvSpPr>
            <p:cNvPr id="5" name="Round Diagonal Corner Rectangle 4"/>
            <p:cNvSpPr/>
            <p:nvPr/>
          </p:nvSpPr>
          <p:spPr>
            <a:xfrm>
              <a:off x="5868144" y="3140968"/>
              <a:ext cx="3096344" cy="3096344"/>
            </a:xfrm>
            <a:prstGeom prst="round2Diag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6" name="Straight Connector 5"/>
            <p:cNvCxnSpPr>
              <a:stCxn id="5" idx="3"/>
              <a:endCxn id="5" idx="1"/>
            </p:cNvCxnSpPr>
            <p:nvPr/>
          </p:nvCxnSpPr>
          <p:spPr>
            <a:xfrm>
              <a:off x="7416316" y="3140968"/>
              <a:ext cx="0" cy="3096344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Connector 6"/>
            <p:cNvCxnSpPr>
              <a:stCxn id="5" idx="2"/>
              <a:endCxn id="5" idx="0"/>
            </p:cNvCxnSpPr>
            <p:nvPr/>
          </p:nvCxnSpPr>
          <p:spPr>
            <a:xfrm>
              <a:off x="5868144" y="4689140"/>
              <a:ext cx="3096344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" name="Oval 7"/>
            <p:cNvSpPr/>
            <p:nvPr/>
          </p:nvSpPr>
          <p:spPr>
            <a:xfrm>
              <a:off x="7308304" y="4581128"/>
              <a:ext cx="216024" cy="216024"/>
            </a:xfrm>
            <a:prstGeom prst="ellipse">
              <a:avLst/>
            </a:prstGeom>
          </p:spPr>
          <p:style>
            <a:lnRef idx="3">
              <a:schemeClr val="lt1"/>
            </a:lnRef>
            <a:fillRef idx="1">
              <a:schemeClr val="accent6"/>
            </a:fillRef>
            <a:effectRef idx="1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Oval 8"/>
            <p:cNvSpPr/>
            <p:nvPr/>
          </p:nvSpPr>
          <p:spPr>
            <a:xfrm>
              <a:off x="8460432" y="4581128"/>
              <a:ext cx="216024" cy="216024"/>
            </a:xfrm>
            <a:prstGeom prst="ellipse">
              <a:avLst/>
            </a:prstGeom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Oval 9"/>
            <p:cNvSpPr/>
            <p:nvPr/>
          </p:nvSpPr>
          <p:spPr>
            <a:xfrm>
              <a:off x="6552220" y="3429000"/>
              <a:ext cx="216024" cy="216024"/>
            </a:xfrm>
            <a:prstGeom prst="ellipse">
              <a:avLst/>
            </a:prstGeom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Oval 10"/>
            <p:cNvSpPr/>
            <p:nvPr/>
          </p:nvSpPr>
          <p:spPr>
            <a:xfrm>
              <a:off x="6552220" y="5661248"/>
              <a:ext cx="216024" cy="216024"/>
            </a:xfrm>
            <a:prstGeom prst="ellipse">
              <a:avLst/>
            </a:prstGeom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Oval 11"/>
            <p:cNvSpPr/>
            <p:nvPr/>
          </p:nvSpPr>
          <p:spPr>
            <a:xfrm>
              <a:off x="7668344" y="4221088"/>
              <a:ext cx="216024" cy="216024"/>
            </a:xfrm>
            <a:prstGeom prst="ellipse">
              <a:avLst/>
            </a:prstGeom>
          </p:spPr>
          <p:style>
            <a:lnRef idx="3">
              <a:schemeClr val="lt1"/>
            </a:lnRef>
            <a:fillRef idx="1">
              <a:schemeClr val="accent5"/>
            </a:fillRef>
            <a:effectRef idx="1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Oval 12"/>
            <p:cNvSpPr/>
            <p:nvPr/>
          </p:nvSpPr>
          <p:spPr>
            <a:xfrm>
              <a:off x="6876256" y="4581128"/>
              <a:ext cx="216024" cy="216024"/>
            </a:xfrm>
            <a:prstGeom prst="ellipse">
              <a:avLst/>
            </a:prstGeom>
          </p:spPr>
          <p:style>
            <a:lnRef idx="3">
              <a:schemeClr val="lt1"/>
            </a:lnRef>
            <a:fillRef idx="1">
              <a:schemeClr val="accent5"/>
            </a:fillRef>
            <a:effectRef idx="1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Oval 13"/>
            <p:cNvSpPr/>
            <p:nvPr/>
          </p:nvSpPr>
          <p:spPr>
            <a:xfrm>
              <a:off x="7668344" y="4941168"/>
              <a:ext cx="216024" cy="216024"/>
            </a:xfrm>
            <a:prstGeom prst="ellipse">
              <a:avLst/>
            </a:prstGeom>
          </p:spPr>
          <p:style>
            <a:lnRef idx="3">
              <a:schemeClr val="lt1"/>
            </a:lnRef>
            <a:fillRef idx="1">
              <a:schemeClr val="accent5"/>
            </a:fillRef>
            <a:effectRef idx="1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5" name="Picture 14"/>
            <p:cNvPicPr>
              <a:picLocks noChangeAspect="1"/>
            </p:cNvPicPr>
            <p:nvPr>
              <p:custDataLst>
                <p:tags r:id="rId2"/>
              </p:custDataLst>
            </p:nvPr>
          </p:nvPicPr>
          <p:blipFill>
            <a:blip r:embed="rId4" cstate="print">
              <a:duotone>
                <a:schemeClr val="accent6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104731" y="3338700"/>
              <a:ext cx="502920" cy="306324"/>
            </a:xfrm>
            <a:prstGeom prst="rect">
              <a:avLst/>
            </a:prstGeom>
          </p:spPr>
        </p:pic>
      </p:grpSp>
      <p:grpSp>
        <p:nvGrpSpPr>
          <p:cNvPr id="23" name="Group 22"/>
          <p:cNvGrpSpPr/>
          <p:nvPr/>
        </p:nvGrpSpPr>
        <p:grpSpPr>
          <a:xfrm>
            <a:off x="3347864" y="2448272"/>
            <a:ext cx="5367204" cy="3756208"/>
            <a:chOff x="3347864" y="2448272"/>
            <a:chExt cx="5367204" cy="3756208"/>
          </a:xfrm>
        </p:grpSpPr>
        <p:pic>
          <p:nvPicPr>
            <p:cNvPr id="16" name="Picture 15"/>
            <p:cNvPicPr>
              <a:picLocks noChangeAspect="1"/>
            </p:cNvPicPr>
            <p:nvPr/>
          </p:nvPicPr>
          <p:blipFill>
            <a:blip r:embed="rId5">
              <a:duotone>
                <a:schemeClr val="accent6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347864" y="2448272"/>
              <a:ext cx="5367204" cy="3756208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sp>
          <p:nvSpPr>
            <p:cNvPr id="17" name="5-Point Star 16"/>
            <p:cNvSpPr/>
            <p:nvPr/>
          </p:nvSpPr>
          <p:spPr>
            <a:xfrm>
              <a:off x="3465596" y="2538620"/>
              <a:ext cx="458332" cy="458332"/>
            </a:xfrm>
            <a:prstGeom prst="star5">
              <a:avLst/>
            </a:prstGeom>
          </p:spPr>
          <p:style>
            <a:lnRef idx="3">
              <a:schemeClr val="lt1"/>
            </a:lnRef>
            <a:fillRef idx="1">
              <a:schemeClr val="accent6"/>
            </a:fillRef>
            <a:effectRef idx="1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5-Point Star 17"/>
            <p:cNvSpPr/>
            <p:nvPr/>
          </p:nvSpPr>
          <p:spPr>
            <a:xfrm>
              <a:off x="5364088" y="2564904"/>
              <a:ext cx="458332" cy="458332"/>
            </a:xfrm>
            <a:prstGeom prst="star5">
              <a:avLst/>
            </a:prstGeom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5-Point Star 18"/>
            <p:cNvSpPr/>
            <p:nvPr/>
          </p:nvSpPr>
          <p:spPr>
            <a:xfrm>
              <a:off x="7138004" y="2538620"/>
              <a:ext cx="458332" cy="458332"/>
            </a:xfrm>
            <a:prstGeom prst="star5">
              <a:avLst/>
            </a:prstGeom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5-Point Star 19"/>
            <p:cNvSpPr/>
            <p:nvPr/>
          </p:nvSpPr>
          <p:spPr>
            <a:xfrm>
              <a:off x="3537604" y="4482836"/>
              <a:ext cx="458332" cy="458332"/>
            </a:xfrm>
            <a:prstGeom prst="star5">
              <a:avLst/>
            </a:prstGeom>
          </p:spPr>
          <p:style>
            <a:lnRef idx="3">
              <a:schemeClr val="lt1"/>
            </a:lnRef>
            <a:fillRef idx="1">
              <a:schemeClr val="accent5"/>
            </a:fillRef>
            <a:effectRef idx="1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5-Point Star 20"/>
            <p:cNvSpPr/>
            <p:nvPr/>
          </p:nvSpPr>
          <p:spPr>
            <a:xfrm>
              <a:off x="5337804" y="4482836"/>
              <a:ext cx="458332" cy="458332"/>
            </a:xfrm>
            <a:prstGeom prst="star5">
              <a:avLst/>
            </a:prstGeom>
          </p:spPr>
          <p:style>
            <a:lnRef idx="3">
              <a:schemeClr val="lt1"/>
            </a:lnRef>
            <a:fillRef idx="1">
              <a:schemeClr val="accent5"/>
            </a:fillRef>
            <a:effectRef idx="1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5-Point Star 21"/>
            <p:cNvSpPr/>
            <p:nvPr/>
          </p:nvSpPr>
          <p:spPr>
            <a:xfrm>
              <a:off x="7138004" y="4437112"/>
              <a:ext cx="458332" cy="458332"/>
            </a:xfrm>
            <a:prstGeom prst="star5">
              <a:avLst/>
            </a:prstGeom>
          </p:spPr>
          <p:style>
            <a:lnRef idx="3">
              <a:schemeClr val="lt1"/>
            </a:lnRef>
            <a:fillRef idx="1">
              <a:schemeClr val="accent6"/>
            </a:fillRef>
            <a:effectRef idx="1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4" name="TextBox 23"/>
          <p:cNvSpPr txBox="1"/>
          <p:nvPr/>
        </p:nvSpPr>
        <p:spPr>
          <a:xfrm>
            <a:off x="204276" y="4941168"/>
            <a:ext cx="2988332" cy="150810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000" i="1" dirty="0" smtClean="0">
                <a:solidFill>
                  <a:schemeClr val="tx2">
                    <a:lumMod val="75000"/>
                    <a:lumOff val="25000"/>
                  </a:schemeClr>
                </a:solidFill>
              </a:rPr>
              <a:t>Article phase names</a:t>
            </a:r>
          </a:p>
          <a:p>
            <a:r>
              <a:rPr lang="en-US" b="1" dirty="0" smtClean="0">
                <a:solidFill>
                  <a:schemeClr val="tx2">
                    <a:lumMod val="75000"/>
                    <a:lumOff val="25000"/>
                  </a:schemeClr>
                </a:solidFill>
              </a:rPr>
              <a:t>Confined</a:t>
            </a:r>
            <a:r>
              <a:rPr lang="en-US" b="1" dirty="0" smtClean="0">
                <a:solidFill>
                  <a:schemeClr val="accent5"/>
                </a:solidFill>
              </a:rPr>
              <a:t> </a:t>
            </a:r>
          </a:p>
          <a:p>
            <a:r>
              <a:rPr lang="en-US" b="1" dirty="0" err="1" smtClean="0">
                <a:solidFill>
                  <a:schemeClr val="accent2"/>
                </a:solidFill>
              </a:rPr>
              <a:t>Deconfined</a:t>
            </a:r>
            <a:r>
              <a:rPr lang="en-US" b="1" dirty="0" smtClean="0"/>
              <a:t> </a:t>
            </a:r>
          </a:p>
          <a:p>
            <a:r>
              <a:rPr lang="en-US" b="1" dirty="0" smtClean="0">
                <a:solidFill>
                  <a:schemeClr val="accent5"/>
                </a:solidFill>
              </a:rPr>
              <a:t>Split</a:t>
            </a:r>
          </a:p>
          <a:p>
            <a:r>
              <a:rPr lang="en-US" b="1" dirty="0" smtClean="0">
                <a:solidFill>
                  <a:schemeClr val="tx2">
                    <a:lumMod val="75000"/>
                    <a:lumOff val="25000"/>
                  </a:schemeClr>
                </a:solidFill>
              </a:rPr>
              <a:t>Re-confined</a:t>
            </a:r>
            <a:endParaRPr lang="en-US" b="1" dirty="0">
              <a:solidFill>
                <a:schemeClr val="tx2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30" name="Notched Right Arrow 29"/>
          <p:cNvSpPr/>
          <p:nvPr/>
        </p:nvSpPr>
        <p:spPr>
          <a:xfrm>
            <a:off x="3838778" y="3789040"/>
            <a:ext cx="3469526" cy="805230"/>
          </a:xfrm>
          <a:prstGeom prst="notchedRightArrow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chemeClr val="tx2">
                    <a:lumMod val="90000"/>
                    <a:lumOff val="10000"/>
                  </a:schemeClr>
                </a:solidFill>
              </a:rPr>
              <a:t>Shrinking S</a:t>
            </a:r>
            <a:r>
              <a:rPr lang="en-US" sz="2400" baseline="30000" dirty="0" smtClean="0">
                <a:solidFill>
                  <a:schemeClr val="tx2">
                    <a:lumMod val="90000"/>
                    <a:lumOff val="10000"/>
                  </a:schemeClr>
                </a:solidFill>
              </a:rPr>
              <a:t>1</a:t>
            </a:r>
            <a:endParaRPr lang="en-US" sz="2400" baseline="30000" dirty="0">
              <a:solidFill>
                <a:schemeClr val="tx2">
                  <a:lumMod val="90000"/>
                  <a:lumOff val="10000"/>
                </a:schemeClr>
              </a:solidFill>
            </a:endParaRPr>
          </a:p>
        </p:txBody>
      </p:sp>
      <p:pic>
        <p:nvPicPr>
          <p:cNvPr id="31" name="Picture 30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35192" y="6286400"/>
            <a:ext cx="592792" cy="454968"/>
          </a:xfrm>
          <a:prstGeom prst="rect">
            <a:avLst/>
          </a:prstGeom>
        </p:spPr>
      </p:pic>
      <p:sp>
        <p:nvSpPr>
          <p:cNvPr id="32" name="TextBox 31"/>
          <p:cNvSpPr txBox="1"/>
          <p:nvPr/>
        </p:nvSpPr>
        <p:spPr>
          <a:xfrm>
            <a:off x="4644008" y="6286400"/>
            <a:ext cx="28083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a</a:t>
            </a:r>
            <a:r>
              <a:rPr lang="en-US" dirty="0" smtClean="0"/>
              <a:t>m=0.02, lattice 16</a:t>
            </a:r>
            <a:r>
              <a:rPr lang="en-US" baseline="30000" dirty="0" smtClean="0"/>
              <a:t>3 </a:t>
            </a:r>
            <a:r>
              <a:rPr lang="en-US" dirty="0" smtClean="0"/>
              <a:t>x 4</a:t>
            </a:r>
            <a:endParaRPr lang="en-US" dirty="0"/>
          </a:p>
        </p:txBody>
      </p:sp>
      <p:grpSp>
        <p:nvGrpSpPr>
          <p:cNvPr id="38" name="Group 37"/>
          <p:cNvGrpSpPr/>
          <p:nvPr/>
        </p:nvGrpSpPr>
        <p:grpSpPr>
          <a:xfrm>
            <a:off x="1435712" y="1772816"/>
            <a:ext cx="6664680" cy="4566180"/>
            <a:chOff x="1858477" y="1662694"/>
            <a:chExt cx="6664680" cy="4566180"/>
          </a:xfrm>
        </p:grpSpPr>
        <p:pic>
          <p:nvPicPr>
            <p:cNvPr id="33" name="Picture 32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58477" y="1662694"/>
              <a:ext cx="6664680" cy="4566180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sp>
          <p:nvSpPr>
            <p:cNvPr id="34" name="Oval 33"/>
            <p:cNvSpPr/>
            <p:nvPr/>
          </p:nvSpPr>
          <p:spPr>
            <a:xfrm>
              <a:off x="7367170" y="5157192"/>
              <a:ext cx="517198" cy="517198"/>
            </a:xfrm>
            <a:prstGeom prst="ellipse">
              <a:avLst/>
            </a:prstGeom>
          </p:spPr>
          <p:style>
            <a:lnRef idx="3">
              <a:schemeClr val="lt1"/>
            </a:lnRef>
            <a:fillRef idx="1">
              <a:schemeClr val="accent6"/>
            </a:fillRef>
            <a:effectRef idx="1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Oval 34"/>
            <p:cNvSpPr/>
            <p:nvPr/>
          </p:nvSpPr>
          <p:spPr>
            <a:xfrm>
              <a:off x="7367170" y="3940136"/>
              <a:ext cx="517198" cy="517198"/>
            </a:xfrm>
            <a:prstGeom prst="ellipse">
              <a:avLst/>
            </a:prstGeom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Oval 35"/>
            <p:cNvSpPr/>
            <p:nvPr/>
          </p:nvSpPr>
          <p:spPr>
            <a:xfrm>
              <a:off x="7367170" y="2595310"/>
              <a:ext cx="517198" cy="517198"/>
            </a:xfrm>
            <a:prstGeom prst="ellipse">
              <a:avLst/>
            </a:prstGeom>
          </p:spPr>
          <p:style>
            <a:lnRef idx="3">
              <a:schemeClr val="lt1"/>
            </a:lnRef>
            <a:fillRef idx="1">
              <a:schemeClr val="accent5"/>
            </a:fillRef>
            <a:effectRef idx="1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Oval 36"/>
            <p:cNvSpPr/>
            <p:nvPr/>
          </p:nvSpPr>
          <p:spPr>
            <a:xfrm>
              <a:off x="5486941" y="1929894"/>
              <a:ext cx="517198" cy="517198"/>
            </a:xfrm>
            <a:prstGeom prst="ellipse">
              <a:avLst/>
            </a:prstGeom>
          </p:spPr>
          <p:style>
            <a:lnRef idx="3">
              <a:schemeClr val="lt1"/>
            </a:lnRef>
            <a:fillRef idx="1">
              <a:schemeClr val="accent6"/>
            </a:fillRef>
            <a:effectRef idx="1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2132300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 smtClean="0"/>
              <a:t>The lattice way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467544" y="1869792"/>
                <a:ext cx="7560840" cy="305352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342900" indent="-342900">
                  <a:buFont typeface="Courier New" pitchFamily="49" charset="0"/>
                  <a:buChar char="o"/>
                </a:pPr>
                <a:r>
                  <a:rPr lang="en-US" sz="2400" dirty="0" smtClean="0"/>
                  <a:t>Proof of concept</a:t>
                </a:r>
              </a:p>
              <a:p>
                <a:pPr marL="342900" indent="-342900">
                  <a:buFont typeface="Courier New" pitchFamily="49" charset="0"/>
                  <a:buChar char="o"/>
                </a:pPr>
                <a:r>
                  <a:rPr lang="en-US" sz="2400" dirty="0" smtClean="0"/>
                  <a:t>Point out the connection between the phases in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i="1" smtClean="0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sSupPr>
                      <m:e>
                        <m:r>
                          <a:rPr lang="en-US" sz="2400" i="1" smtClean="0">
                            <a:latin typeface="Cambria Math"/>
                            <a:ea typeface="Cambria Math"/>
                          </a:rPr>
                          <m:t>ℝ</m:t>
                        </m:r>
                      </m:e>
                      <m:sup>
                        <m:r>
                          <a:rPr lang="en-US" sz="2400" b="0" i="1" smtClean="0">
                            <a:latin typeface="Cambria Math"/>
                            <a:ea typeface="Cambria Math"/>
                          </a:rPr>
                          <m:t>1,</m:t>
                        </m:r>
                        <m:r>
                          <a:rPr lang="en-US" sz="2400" b="0" i="1" smtClean="0">
                            <a:latin typeface="Cambria Math"/>
                            <a:ea typeface="Cambria Math"/>
                          </a:rPr>
                          <m:t>𝑑</m:t>
                        </m:r>
                        <m:r>
                          <a:rPr lang="en-US" sz="2400" b="0" i="1" smtClean="0">
                            <a:latin typeface="Cambria Math"/>
                            <a:ea typeface="Cambria Math"/>
                          </a:rPr>
                          <m:t>−2</m:t>
                        </m:r>
                      </m:sup>
                    </m:sSup>
                    <m:r>
                      <a:rPr lang="en-US" sz="2400" i="1">
                        <a:latin typeface="Cambria Math"/>
                        <a:ea typeface="Cambria Math"/>
                      </a:rPr>
                      <m:t>⨂</m:t>
                    </m:r>
                    <m:sSup>
                      <m:sSupPr>
                        <m:ctrlPr>
                          <a:rPr lang="en-US" sz="2400" i="1" smtClean="0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sSupPr>
                      <m:e>
                        <m:r>
                          <a:rPr lang="en-US" sz="2400" i="1" smtClean="0">
                            <a:latin typeface="Cambria Math"/>
                            <a:ea typeface="Cambria Math"/>
                          </a:rPr>
                          <m:t>𝕊</m:t>
                        </m:r>
                      </m:e>
                      <m:sup>
                        <m:r>
                          <a:rPr lang="en-US" sz="2400" b="0" i="1" smtClean="0">
                            <a:latin typeface="Cambria Math"/>
                            <a:ea typeface="Cambria Math"/>
                          </a:rPr>
                          <m:t>1</m:t>
                        </m:r>
                      </m:sup>
                    </m:sSup>
                  </m:oMath>
                </a14:m>
                <a:r>
                  <a:rPr lang="en-US" sz="2400" dirty="0" smtClean="0"/>
                  <a:t> lattice gauge theories with fermionic content and the </a:t>
                </a:r>
                <a:r>
                  <a:rPr lang="en-US" sz="2400" dirty="0" err="1" smtClean="0"/>
                  <a:t>Hosotani</a:t>
                </a:r>
                <a:r>
                  <a:rPr lang="en-US" sz="2400" dirty="0" smtClean="0"/>
                  <a:t> mechanism (every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/>
                      </a:rPr>
                      <m:t>𝑑</m:t>
                    </m:r>
                    <m:r>
                      <a:rPr lang="en-US" sz="2400" b="0" i="1" smtClean="0">
                        <a:latin typeface="Cambria Math"/>
                      </a:rPr>
                      <m:t>&gt;2</m:t>
                    </m:r>
                  </m:oMath>
                </a14:m>
                <a:r>
                  <a:rPr lang="en-US" sz="2400" dirty="0" smtClean="0"/>
                  <a:t> is fine)</a:t>
                </a:r>
              </a:p>
              <a:p>
                <a:pPr marL="342900" indent="-342900">
                  <a:buFont typeface="Courier New" pitchFamily="49" charset="0"/>
                  <a:buChar char="o"/>
                </a:pPr>
                <a:r>
                  <a:rPr lang="en-US" sz="2400" dirty="0" smtClean="0"/>
                  <a:t>Expand the phase diagram for adjoint fermions</a:t>
                </a:r>
              </a:p>
              <a:p>
                <a:pPr marL="342900" indent="-342900">
                  <a:buFont typeface="Courier New" pitchFamily="49" charset="0"/>
                  <a:buChar char="o"/>
                </a:pPr>
                <a:r>
                  <a:rPr lang="en-US" sz="2400" dirty="0" smtClean="0"/>
                  <a:t>Introduce more general phases as boundary conditions for fundamental fermions</a:t>
                </a:r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7544" y="1869792"/>
                <a:ext cx="7560840" cy="3053528"/>
              </a:xfrm>
              <a:prstGeom prst="rect">
                <a:avLst/>
              </a:prstGeom>
              <a:blipFill rotWithShape="0">
                <a:blip r:embed="rId3"/>
                <a:stretch>
                  <a:fillRect l="-1129" t="-1597" r="-161" b="-359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5013176"/>
            <a:ext cx="3357961" cy="1343184"/>
          </a:xfrm>
          <a:prstGeom prst="rect">
            <a:avLst/>
          </a:prstGeom>
          <a:ln>
            <a:noFill/>
          </a:ln>
          <a:effectLst/>
        </p:spPr>
      </p:pic>
      <p:sp>
        <p:nvSpPr>
          <p:cNvPr id="7" name="TextBox 6"/>
          <p:cNvSpPr txBox="1"/>
          <p:nvPr/>
        </p:nvSpPr>
        <p:spPr>
          <a:xfrm>
            <a:off x="3491880" y="5013176"/>
            <a:ext cx="5256584" cy="13696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tx2">
                    <a:lumMod val="75000"/>
                    <a:lumOff val="25000"/>
                  </a:schemeClr>
                </a:solidFill>
              </a:rPr>
              <a:t>C++ platform independent code for JLQCD collaboration</a:t>
            </a:r>
          </a:p>
          <a:p>
            <a:r>
              <a:rPr lang="en-US" dirty="0" smtClean="0">
                <a:solidFill>
                  <a:schemeClr val="tx2">
                    <a:lumMod val="75000"/>
                    <a:lumOff val="25000"/>
                  </a:schemeClr>
                </a:solidFill>
              </a:rPr>
              <a:t>Running on BG/Q and SR16K (KEK, YITP)</a:t>
            </a:r>
          </a:p>
          <a:p>
            <a:r>
              <a:rPr lang="en-US" sz="1100" dirty="0">
                <a:hlinkClick r:id="rId5"/>
              </a:rPr>
              <a:t>http://</a:t>
            </a:r>
            <a:r>
              <a:rPr lang="en-US" sz="1100" dirty="0" smtClean="0">
                <a:hlinkClick r:id="rId5"/>
              </a:rPr>
              <a:t>suchix.kek.jp/guido_cossu/documents/DoxyGen/html/index.html</a:t>
            </a:r>
            <a:endParaRPr lang="en-US" sz="1100" dirty="0" smtClean="0"/>
          </a:p>
          <a:p>
            <a:r>
              <a:rPr lang="en-US" dirty="0" smtClean="0">
                <a:solidFill>
                  <a:schemeClr val="tx2">
                    <a:lumMod val="75000"/>
                    <a:lumOff val="25000"/>
                  </a:schemeClr>
                </a:solidFill>
              </a:rPr>
              <a:t>+ legacy code by H. </a:t>
            </a:r>
            <a:r>
              <a:rPr lang="en-US" dirty="0" err="1" smtClean="0">
                <a:solidFill>
                  <a:schemeClr val="tx2">
                    <a:lumMod val="75000"/>
                    <a:lumOff val="25000"/>
                  </a:schemeClr>
                </a:solidFill>
              </a:rPr>
              <a:t>Matsufuru</a:t>
            </a:r>
            <a:endParaRPr lang="en-US" dirty="0">
              <a:solidFill>
                <a:schemeClr val="tx2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70614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Polyakov loop </a:t>
            </a:r>
            <a:r>
              <a:rPr lang="en-US" dirty="0" err="1" smtClean="0"/>
              <a:t>eigenmodes</a:t>
            </a:r>
            <a:endParaRPr lang="en-US" dirty="0"/>
          </a:p>
        </p:txBody>
      </p:sp>
      <p:sp>
        <p:nvSpPr>
          <p:cNvPr id="5" name="Notched Right Arrow 4"/>
          <p:cNvSpPr/>
          <p:nvPr/>
        </p:nvSpPr>
        <p:spPr>
          <a:xfrm rot="5400000">
            <a:off x="4272585" y="3561633"/>
            <a:ext cx="4919309" cy="1152128"/>
          </a:xfrm>
          <a:prstGeom prst="notchedRightArrow">
            <a:avLst/>
          </a:prstGeom>
          <a:effectLst>
            <a:outerShdw blurRad="139700" dist="88900" dir="3600000" rotWithShape="0">
              <a:srgbClr val="000000">
                <a:alpha val="38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Weak coupling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7308304" y="1844824"/>
            <a:ext cx="1656184" cy="22775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Perturbative limit of </a:t>
            </a:r>
            <a:r>
              <a:rPr lang="en-US" dirty="0" smtClean="0">
                <a:sym typeface="Symbol" panose="05050102010706020507" pitchFamily="18" charset="2"/>
              </a:rPr>
              <a:t></a:t>
            </a:r>
            <a:r>
              <a:rPr lang="en-US" baseline="-25000" dirty="0" err="1" smtClean="0">
                <a:sym typeface="Symbol" panose="05050102010706020507" pitchFamily="18" charset="2"/>
              </a:rPr>
              <a:t>i</a:t>
            </a:r>
            <a:r>
              <a:rPr lang="en-US" dirty="0" smtClean="0">
                <a:sym typeface="Symbol" panose="05050102010706020507" pitchFamily="18" charset="2"/>
              </a:rPr>
              <a:t> </a:t>
            </a:r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r>
              <a:rPr lang="en-US" sz="1400" dirty="0" smtClean="0"/>
              <a:t>Never degenerate because of the </a:t>
            </a:r>
            <a:r>
              <a:rPr lang="en-US" sz="1400" dirty="0" err="1" smtClean="0"/>
              <a:t>Haar</a:t>
            </a:r>
            <a:r>
              <a:rPr lang="en-US" sz="1400" dirty="0" smtClean="0"/>
              <a:t> measure for SU(3)</a:t>
            </a:r>
          </a:p>
        </p:txBody>
      </p:sp>
      <p:pic>
        <p:nvPicPr>
          <p:cNvPr id="4" name="Picture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11143" y="4196213"/>
            <a:ext cx="1553345" cy="638578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328" y="1631109"/>
            <a:ext cx="5945832" cy="518825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34749218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flip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Phase diagram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560" y="1916832"/>
            <a:ext cx="5020109" cy="352001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Round Diagonal Corner Rectangle 4"/>
          <p:cNvSpPr/>
          <p:nvPr/>
        </p:nvSpPr>
        <p:spPr>
          <a:xfrm>
            <a:off x="4499992" y="5360044"/>
            <a:ext cx="1595358" cy="393437"/>
          </a:xfrm>
          <a:prstGeom prst="round2Diag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Preliminary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01" y="1806213"/>
            <a:ext cx="3776419" cy="4431099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95536" y="6237312"/>
            <a:ext cx="25058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16</a:t>
            </a:r>
            <a:r>
              <a:rPr lang="en-US" baseline="30000" dirty="0"/>
              <a:t>3</a:t>
            </a:r>
            <a:r>
              <a:rPr lang="en-US" dirty="0"/>
              <a:t>x4 </a:t>
            </a:r>
            <a:r>
              <a:rPr lang="en-US" dirty="0" smtClean="0"/>
              <a:t>,ma=0.1, </a:t>
            </a:r>
            <a:r>
              <a:rPr lang="en-US" dirty="0" err="1" smtClean="0"/>
              <a:t>N</a:t>
            </a:r>
            <a:r>
              <a:rPr lang="en-US" baseline="-25000" dirty="0" err="1" smtClean="0"/>
              <a:t>ad</a:t>
            </a:r>
            <a:r>
              <a:rPr lang="en-US" dirty="0" smtClean="0"/>
              <a:t>=2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222614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Fundamental fermions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395536" y="1772816"/>
            <a:ext cx="604867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Non trivial </a:t>
            </a:r>
            <a:r>
              <a:rPr lang="en-US" sz="2000" dirty="0" err="1" smtClean="0"/>
              <a:t>compactification</a:t>
            </a:r>
            <a:r>
              <a:rPr lang="en-US" sz="2000" dirty="0" smtClean="0"/>
              <a:t> with phase </a:t>
            </a:r>
            <a:r>
              <a:rPr lang="en-US" sz="2000" i="1" dirty="0">
                <a:sym typeface="Symbol"/>
              </a:rPr>
              <a:t></a:t>
            </a:r>
            <a:endParaRPr lang="en-US" sz="2000" i="1" dirty="0"/>
          </a:p>
        </p:txBody>
      </p:sp>
      <p:pic>
        <p:nvPicPr>
          <p:cNvPr id="6" name="Picture 5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7824" y="2287154"/>
            <a:ext cx="3364992" cy="34061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67544" y="2780928"/>
            <a:ext cx="7992888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Courier New" pitchFamily="49" charset="0"/>
              <a:buChar char="o"/>
            </a:pPr>
            <a:r>
              <a:rPr lang="en-US" sz="2000" dirty="0" smtClean="0"/>
              <a:t>This is formally equivalent to adding an imaginary chemical potential.</a:t>
            </a:r>
          </a:p>
          <a:p>
            <a:pPr marL="342900" indent="-342900">
              <a:buFont typeface="Courier New" pitchFamily="49" charset="0"/>
              <a:buChar char="o"/>
            </a:pPr>
            <a:r>
              <a:rPr lang="en-US" sz="2000" dirty="0" smtClean="0"/>
              <a:t>Lot of previous works (De </a:t>
            </a:r>
            <a:r>
              <a:rPr lang="en-US" sz="2000" dirty="0" err="1" smtClean="0"/>
              <a:t>Forcrand</a:t>
            </a:r>
            <a:r>
              <a:rPr lang="en-US" sz="2000" dirty="0" smtClean="0"/>
              <a:t>, </a:t>
            </a:r>
            <a:r>
              <a:rPr lang="en-US" sz="2000" dirty="0" err="1" smtClean="0"/>
              <a:t>Philipsen</a:t>
            </a:r>
            <a:r>
              <a:rPr lang="en-US" sz="2000" dirty="0" smtClean="0"/>
              <a:t> – </a:t>
            </a:r>
            <a:r>
              <a:rPr lang="en-US" sz="2000" dirty="0" err="1" smtClean="0"/>
              <a:t>D’Elia</a:t>
            </a:r>
            <a:r>
              <a:rPr lang="en-US" sz="2000" dirty="0" smtClean="0"/>
              <a:t>, Lombardo, …)</a:t>
            </a:r>
          </a:p>
          <a:p>
            <a:pPr marL="800100" lvl="1" indent="-342900">
              <a:buFont typeface="Courier New" pitchFamily="49" charset="0"/>
              <a:buChar char="o"/>
            </a:pPr>
            <a:r>
              <a:rPr lang="en-US" sz="2000" dirty="0" smtClean="0"/>
              <a:t>Phase transition from chiral condensate</a:t>
            </a:r>
          </a:p>
          <a:p>
            <a:pPr marL="342900" indent="-342900">
              <a:buFont typeface="Courier New" pitchFamily="49" charset="0"/>
              <a:buChar char="o"/>
            </a:pPr>
            <a:r>
              <a:rPr lang="en-US" sz="2000" dirty="0" smtClean="0"/>
              <a:t>We concentrate on the Polyakov loop susceptibility</a:t>
            </a:r>
          </a:p>
          <a:p>
            <a:pPr marL="800100" lvl="1" indent="-342900">
              <a:buFont typeface="Courier New" pitchFamily="49" charset="0"/>
              <a:buChar char="o"/>
            </a:pPr>
            <a:r>
              <a:rPr lang="en-US" sz="2000" dirty="0" smtClean="0"/>
              <a:t> </a:t>
            </a:r>
          </a:p>
          <a:p>
            <a:pPr marL="800100" lvl="1" indent="-342900">
              <a:buFont typeface="Courier New" pitchFamily="49" charset="0"/>
              <a:buChar char="o"/>
            </a:pPr>
            <a:r>
              <a:rPr lang="en-US" sz="2000" dirty="0" smtClean="0"/>
              <a:t>No “symmetry breaking” but non trivial phase space</a:t>
            </a:r>
          </a:p>
          <a:p>
            <a:pPr marL="800100" lvl="1" indent="-342900">
              <a:buFont typeface="Courier New" pitchFamily="49" charset="0"/>
              <a:buChar char="o"/>
            </a:pPr>
            <a:r>
              <a:rPr lang="en-US" sz="2000" dirty="0" smtClean="0"/>
              <a:t>Useful for future extension to mixed fermion content</a:t>
            </a:r>
          </a:p>
          <a:p>
            <a:pPr marL="800100" lvl="1" indent="-342900">
              <a:buFont typeface="Courier New" pitchFamily="49" charset="0"/>
              <a:buChar char="o"/>
            </a:pPr>
            <a:endParaRPr lang="en-US" sz="2000" dirty="0" smtClean="0"/>
          </a:p>
        </p:txBody>
      </p:sp>
      <p:pic>
        <p:nvPicPr>
          <p:cNvPr id="8" name="Picture 7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6927" y="4646294"/>
            <a:ext cx="3019049" cy="2948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08309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616" y="1763717"/>
            <a:ext cx="3031656" cy="251420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54483" y="1759714"/>
            <a:ext cx="2676739" cy="251820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Preliminary results</a:t>
            </a:r>
            <a:endParaRPr lang="en-US" dirty="0"/>
          </a:p>
        </p:txBody>
      </p:sp>
      <p:grpSp>
        <p:nvGrpSpPr>
          <p:cNvPr id="14" name="Group 13"/>
          <p:cNvGrpSpPr/>
          <p:nvPr/>
        </p:nvGrpSpPr>
        <p:grpSpPr>
          <a:xfrm>
            <a:off x="0" y="4797152"/>
            <a:ext cx="7598726" cy="1764236"/>
            <a:chOff x="335907" y="4509120"/>
            <a:chExt cx="7598726" cy="1764236"/>
          </a:xfrm>
        </p:grpSpPr>
        <p:pic>
          <p:nvPicPr>
            <p:cNvPr id="9" name="Picture 8"/>
            <p:cNvPicPr>
              <a:picLocks noChangeAspect="1"/>
            </p:cNvPicPr>
            <p:nvPr/>
          </p:nvPicPr>
          <p:blipFill rotWithShape="1">
            <a:blip r:embed="rId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1742" b="9465"/>
            <a:stretch/>
          </p:blipFill>
          <p:spPr>
            <a:xfrm>
              <a:off x="335907" y="4539184"/>
              <a:ext cx="1721636" cy="1734172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0" name="Picture 9"/>
            <p:cNvPicPr>
              <a:picLocks noChangeAspect="1"/>
            </p:cNvPicPr>
            <p:nvPr/>
          </p:nvPicPr>
          <p:blipFill rotWithShape="1">
            <a:blip r:embed="rId5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3936" b="10027"/>
            <a:stretch/>
          </p:blipFill>
          <p:spPr>
            <a:xfrm>
              <a:off x="2304126" y="4523040"/>
              <a:ext cx="1689329" cy="1734172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1" name="Picture 10"/>
            <p:cNvPicPr>
              <a:picLocks noChangeAspect="1"/>
            </p:cNvPicPr>
            <p:nvPr/>
          </p:nvPicPr>
          <p:blipFill rotWithShape="1">
            <a:blip r:embed="rId6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1713" b="10452"/>
            <a:stretch/>
          </p:blipFill>
          <p:spPr>
            <a:xfrm>
              <a:off x="4216035" y="4509121"/>
              <a:ext cx="1741192" cy="1734172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2" name="Picture 11"/>
            <p:cNvPicPr>
              <a:picLocks noChangeAspect="1"/>
            </p:cNvPicPr>
            <p:nvPr/>
          </p:nvPicPr>
          <p:blipFill rotWithShape="1">
            <a:blip r:embed="rId7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2754" b="11980"/>
            <a:stretch/>
          </p:blipFill>
          <p:spPr>
            <a:xfrm>
              <a:off x="6184106" y="4509120"/>
              <a:ext cx="1750527" cy="1734173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5" name="TextBox 14"/>
          <p:cNvSpPr txBox="1"/>
          <p:nvPr/>
        </p:nvSpPr>
        <p:spPr>
          <a:xfrm>
            <a:off x="179512" y="4449382"/>
            <a:ext cx="41764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Perturbative effective potential: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580805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Summary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4294967295"/>
          </p:nvPr>
        </p:nvSpPr>
        <p:spPr>
          <a:xfrm>
            <a:off x="457200" y="1772816"/>
            <a:ext cx="8229600" cy="4968551"/>
          </a:xfrm>
        </p:spPr>
        <p:txBody>
          <a:bodyPr>
            <a:normAutofit/>
          </a:bodyPr>
          <a:lstStyle/>
          <a:p>
            <a:pPr>
              <a:buFont typeface="Courier New" pitchFamily="49" charset="0"/>
              <a:buChar char="o"/>
            </a:pPr>
            <a:r>
              <a:rPr lang="en-US" sz="2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Introduction</a:t>
            </a:r>
            <a:endParaRPr lang="en-US" sz="2800" dirty="0" smtClean="0">
              <a:solidFill>
                <a:schemeClr val="tx2">
                  <a:lumMod val="90000"/>
                  <a:lumOff val="10000"/>
                </a:schemeClr>
              </a:solidFill>
            </a:endParaRPr>
          </a:p>
          <a:p>
            <a:pPr lvl="1">
              <a:buFont typeface="Courier New" pitchFamily="49" charset="0"/>
              <a:buChar char="o"/>
            </a:pPr>
            <a:r>
              <a:rPr lang="en-US" sz="2400" dirty="0" smtClean="0">
                <a:solidFill>
                  <a:schemeClr val="tx2">
                    <a:lumMod val="90000"/>
                    <a:lumOff val="10000"/>
                  </a:schemeClr>
                </a:solidFill>
              </a:rPr>
              <a:t>EW symmetry breaking mechanisms</a:t>
            </a:r>
          </a:p>
          <a:p>
            <a:pPr>
              <a:buFont typeface="Courier New" pitchFamily="49" charset="0"/>
              <a:buChar char="o"/>
            </a:pPr>
            <a:r>
              <a:rPr lang="it-IT" sz="2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Hosotani mechanism</a:t>
            </a:r>
          </a:p>
          <a:p>
            <a:pPr lvl="1">
              <a:buFont typeface="Courier New" pitchFamily="49" charset="0"/>
              <a:buChar char="o"/>
            </a:pPr>
            <a:r>
              <a:rPr lang="it-IT" sz="2400" dirty="0" smtClean="0">
                <a:solidFill>
                  <a:schemeClr val="tx2">
                    <a:lumMod val="90000"/>
                    <a:lumOff val="10000"/>
                  </a:schemeClr>
                </a:solidFill>
              </a:rPr>
              <a:t>The perturbative way</a:t>
            </a:r>
          </a:p>
          <a:p>
            <a:pPr lvl="1">
              <a:buFont typeface="Courier New" pitchFamily="49" charset="0"/>
              <a:buChar char="o"/>
            </a:pPr>
            <a:r>
              <a:rPr lang="it-IT" sz="2400" dirty="0" smtClean="0">
                <a:solidFill>
                  <a:schemeClr val="tx2">
                    <a:lumMod val="90000"/>
                    <a:lumOff val="10000"/>
                  </a:schemeClr>
                </a:solidFill>
              </a:rPr>
              <a:t>The lattice way</a:t>
            </a:r>
          </a:p>
          <a:p>
            <a:pPr lvl="2">
              <a:buFont typeface="Courier New" pitchFamily="49" charset="0"/>
              <a:buChar char="o"/>
            </a:pPr>
            <a:r>
              <a:rPr lang="it-IT" dirty="0" smtClean="0">
                <a:solidFill>
                  <a:schemeClr val="tx2">
                    <a:lumMod val="90000"/>
                    <a:lumOff val="10000"/>
                  </a:schemeClr>
                </a:solidFill>
              </a:rPr>
              <a:t>Related work (G.C., D’Elia)</a:t>
            </a:r>
          </a:p>
          <a:p>
            <a:pPr lvl="2">
              <a:buFont typeface="Courier New" pitchFamily="49" charset="0"/>
              <a:buChar char="o"/>
            </a:pPr>
            <a:r>
              <a:rPr lang="it-IT" dirty="0" smtClean="0">
                <a:solidFill>
                  <a:schemeClr val="tx2">
                    <a:lumMod val="90000"/>
                    <a:lumOff val="10000"/>
                  </a:schemeClr>
                </a:solidFill>
              </a:rPr>
              <a:t>Current work </a:t>
            </a:r>
            <a:r>
              <a:rPr lang="it-IT" dirty="0" smtClean="0">
                <a:solidFill>
                  <a:schemeClr val="tx2">
                    <a:lumMod val="90000"/>
                    <a:lumOff val="10000"/>
                  </a:schemeClr>
                </a:solidFill>
              </a:rPr>
              <a:t>in </a:t>
            </a:r>
            <a:r>
              <a:rPr lang="it-IT" dirty="0" smtClean="0">
                <a:solidFill>
                  <a:schemeClr val="tx2">
                    <a:lumMod val="90000"/>
                    <a:lumOff val="10000"/>
                  </a:schemeClr>
                </a:solidFill>
              </a:rPr>
              <a:t>collaboration with </a:t>
            </a:r>
            <a:r>
              <a:rPr lang="it-IT" b="1" dirty="0" smtClean="0">
                <a:solidFill>
                  <a:schemeClr val="tx2">
                    <a:lumMod val="90000"/>
                    <a:lumOff val="10000"/>
                  </a:schemeClr>
                </a:solidFill>
              </a:rPr>
              <a:t>E. Itou (KEK), J. Noaki (KEK), Y. Hosotani (Osaka U.), </a:t>
            </a:r>
            <a:r>
              <a:rPr lang="it-IT" b="1" dirty="0" smtClean="0">
                <a:solidFill>
                  <a:schemeClr val="tx2">
                    <a:lumMod val="90000"/>
                    <a:lumOff val="10000"/>
                  </a:schemeClr>
                </a:solidFill>
              </a:rPr>
              <a:t>H</a:t>
            </a:r>
            <a:r>
              <a:rPr lang="it-IT" b="1" dirty="0" smtClean="0">
                <a:solidFill>
                  <a:schemeClr val="tx2">
                    <a:lumMod val="90000"/>
                    <a:lumOff val="10000"/>
                  </a:schemeClr>
                </a:solidFill>
              </a:rPr>
              <a:t>. Hatanaka (KIAS)</a:t>
            </a:r>
          </a:p>
          <a:p>
            <a:pPr lvl="2">
              <a:buFont typeface="Courier New" pitchFamily="49" charset="0"/>
              <a:buChar char="o"/>
            </a:pPr>
            <a:r>
              <a:rPr lang="it-IT" dirty="0">
                <a:solidFill>
                  <a:schemeClr val="tx2">
                    <a:lumMod val="90000"/>
                    <a:lumOff val="10000"/>
                  </a:schemeClr>
                </a:solidFill>
              </a:rPr>
              <a:t>p</a:t>
            </a:r>
            <a:r>
              <a:rPr lang="it-IT" dirty="0" smtClean="0">
                <a:solidFill>
                  <a:schemeClr val="tx2">
                    <a:lumMod val="90000"/>
                    <a:lumOff val="10000"/>
                  </a:schemeClr>
                </a:solidFill>
              </a:rPr>
              <a:t>aper in preparation</a:t>
            </a:r>
          </a:p>
        </p:txBody>
      </p:sp>
    </p:spTree>
    <p:extLst>
      <p:ext uri="{BB962C8B-B14F-4D97-AF65-F5344CB8AC3E}">
        <p14:creationId xmlns:p14="http://schemas.microsoft.com/office/powerpoint/2010/main" val="25771270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Approaching the transition point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4192" y="1700808"/>
            <a:ext cx="6096000" cy="49657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8144" y="1916832"/>
            <a:ext cx="2892321" cy="216024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TextBox 4"/>
          <p:cNvSpPr txBox="1"/>
          <p:nvPr/>
        </p:nvSpPr>
        <p:spPr>
          <a:xfrm>
            <a:off x="6516216" y="4329100"/>
            <a:ext cx="2244249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Roberge</a:t>
            </a:r>
            <a:r>
              <a:rPr lang="en-US" dirty="0" smtClean="0"/>
              <a:t>-Weiss phase boundaries.</a:t>
            </a:r>
          </a:p>
          <a:p>
            <a:endParaRPr lang="en-US" dirty="0"/>
          </a:p>
          <a:p>
            <a:endParaRPr lang="en-US" dirty="0" smtClean="0"/>
          </a:p>
          <a:p>
            <a:r>
              <a:rPr lang="en-US" dirty="0" smtClean="0"/>
              <a:t>So far so good…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1141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phase space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1700808"/>
            <a:ext cx="5885687" cy="482453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4168" y="1700808"/>
            <a:ext cx="2892321" cy="216024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TextBox 4"/>
          <p:cNvSpPr txBox="1"/>
          <p:nvPr/>
        </p:nvSpPr>
        <p:spPr>
          <a:xfrm>
            <a:off x="6084168" y="4113076"/>
            <a:ext cx="289232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Roberge</a:t>
            </a:r>
            <a:r>
              <a:rPr lang="en-US" dirty="0" smtClean="0"/>
              <a:t>-Weiss phase boundaries.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768908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Adjoint case: PL eigenvalues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2184313"/>
            <a:ext cx="3920830" cy="2088232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160" t="6437" b="12245"/>
          <a:stretch/>
        </p:blipFill>
        <p:spPr>
          <a:xfrm>
            <a:off x="4196646" y="4284479"/>
            <a:ext cx="2182707" cy="2016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79512" y="1707590"/>
            <a:ext cx="863569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Density plots of Polyakov Loop and eigenvalues (phases)</a:t>
            </a:r>
            <a:endParaRPr lang="en-US" sz="24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4272545"/>
            <a:ext cx="3923928" cy="2089882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6555797" y="2474707"/>
            <a:ext cx="223224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Confined phase </a:t>
            </a:r>
            <a:endParaRPr lang="en-US" sz="240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379353" y="4437112"/>
            <a:ext cx="258513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err="1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Deconfined</a:t>
            </a:r>
            <a:r>
              <a:rPr lang="en-US" sz="240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phase</a:t>
            </a:r>
          </a:p>
          <a:p>
            <a:pPr algn="ctr"/>
            <a:r>
              <a:rPr lang="en-US" sz="240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SU(3)</a:t>
            </a:r>
            <a:endParaRPr lang="en-US" sz="240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92647" y="6420034"/>
            <a:ext cx="461857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Smearing applied. </a:t>
            </a:r>
            <a:r>
              <a:rPr lang="en-US" sz="12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Haar</a:t>
            </a:r>
            <a:r>
              <a:rPr lang="en-US" sz="12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measure term forbids equal phases</a:t>
            </a:r>
            <a:endParaRPr lang="en-US" sz="12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4499992" y="2184313"/>
            <a:ext cx="1800200" cy="1820751"/>
          </a:xfrm>
          <a:prstGeom prst="rect">
            <a:avLst/>
          </a:prstGeom>
          <a:solidFill>
            <a:schemeClr val="tx2">
              <a:lumMod val="10000"/>
              <a:lumOff val="90000"/>
            </a:schemeClr>
          </a:solidFill>
          <a:ln w="95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4644008" y="2432692"/>
            <a:ext cx="151216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/>
              <a:t>No perturbative prediction</a:t>
            </a:r>
          </a:p>
          <a:p>
            <a:pPr algn="ctr"/>
            <a:r>
              <a:rPr lang="en-US" sz="1600" b="1" dirty="0" smtClean="0"/>
              <a:t>Strong fluctuations</a:t>
            </a:r>
            <a:endParaRPr lang="en-US" sz="1600" b="1" dirty="0"/>
          </a:p>
        </p:txBody>
      </p:sp>
      <p:pic>
        <p:nvPicPr>
          <p:cNvPr id="13" name="Picture 12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9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8264" y="3445212"/>
            <a:ext cx="1392147" cy="345184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0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8263" y="5661248"/>
            <a:ext cx="1453486" cy="359656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1388" y="6371250"/>
            <a:ext cx="1053222" cy="4329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06713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Polyakov Loop eigenvalues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2184313"/>
            <a:ext cx="3920830" cy="2088231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159" t="7246" r="1" b="10144"/>
          <a:stretch/>
        </p:blipFill>
        <p:spPr>
          <a:xfrm>
            <a:off x="4211960" y="4293096"/>
            <a:ext cx="2182707" cy="2052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79512" y="1707590"/>
            <a:ext cx="863569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Density plots of Polyakov Loop and eigenvalues (phases)</a:t>
            </a:r>
            <a:endParaRPr lang="en-US" sz="24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4272545"/>
            <a:ext cx="3923928" cy="2089881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6555797" y="2474707"/>
            <a:ext cx="223224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Split phase</a:t>
            </a:r>
          </a:p>
          <a:p>
            <a:pPr algn="ctr"/>
            <a:r>
              <a:rPr lang="en-US" sz="240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SU(2</a:t>
            </a:r>
            <a:r>
              <a:rPr lang="en-US" sz="240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) x U(1</a:t>
            </a:r>
            <a:r>
              <a:rPr lang="en-US" sz="240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)</a:t>
            </a:r>
            <a:endParaRPr lang="en-US" sz="240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379353" y="4293096"/>
            <a:ext cx="258513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err="1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Reconfined</a:t>
            </a:r>
            <a:r>
              <a:rPr lang="en-US" sz="240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phase</a:t>
            </a:r>
          </a:p>
          <a:p>
            <a:pPr algn="ctr"/>
            <a:r>
              <a:rPr lang="en-US" sz="240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U(1) x U(1) </a:t>
            </a:r>
            <a:endParaRPr lang="en-US" sz="240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159" t="6908" r="1" b="12864"/>
          <a:stretch/>
        </p:blipFill>
        <p:spPr>
          <a:xfrm>
            <a:off x="4211960" y="2204864"/>
            <a:ext cx="2182706" cy="2016224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9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8263" y="3373204"/>
            <a:ext cx="1380997" cy="343828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0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8263" y="5532088"/>
            <a:ext cx="1394460" cy="345758"/>
          </a:xfrm>
          <a:prstGeom prst="rect">
            <a:avLst/>
          </a:prstGeom>
        </p:spPr>
      </p:pic>
      <p:sp>
        <p:nvSpPr>
          <p:cNvPr id="15" name="Right Arrow 14"/>
          <p:cNvSpPr/>
          <p:nvPr/>
        </p:nvSpPr>
        <p:spPr>
          <a:xfrm rot="4637569">
            <a:off x="5451534" y="3414266"/>
            <a:ext cx="360040" cy="17191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ight Arrow 15"/>
          <p:cNvSpPr/>
          <p:nvPr/>
        </p:nvSpPr>
        <p:spPr>
          <a:xfrm rot="7490717">
            <a:off x="5748387" y="2540676"/>
            <a:ext cx="360040" cy="17191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ight Arrow 16"/>
          <p:cNvSpPr/>
          <p:nvPr/>
        </p:nvSpPr>
        <p:spPr>
          <a:xfrm rot="1571211">
            <a:off x="4317340" y="2647671"/>
            <a:ext cx="360040" cy="17191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416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Plans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467544" y="1772816"/>
            <a:ext cx="7776864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Font typeface="Courier New" pitchFamily="49" charset="0"/>
              <a:buChar char="o"/>
            </a:pPr>
            <a:r>
              <a:rPr lang="en-US" sz="2400" dirty="0" smtClean="0"/>
              <a:t>Still early stages, lot of things to study</a:t>
            </a:r>
          </a:p>
          <a:p>
            <a:pPr marL="342900" indent="-342900">
              <a:lnSpc>
                <a:spcPct val="150000"/>
              </a:lnSpc>
              <a:buFont typeface="Courier New" pitchFamily="49" charset="0"/>
              <a:buChar char="o"/>
            </a:pPr>
            <a:r>
              <a:rPr lang="en-US" sz="2400" dirty="0"/>
              <a:t>Measure low modes masses</a:t>
            </a:r>
          </a:p>
          <a:p>
            <a:pPr marL="342900" indent="-342900">
              <a:lnSpc>
                <a:spcPct val="150000"/>
              </a:lnSpc>
              <a:buFont typeface="Courier New" pitchFamily="49" charset="0"/>
              <a:buChar char="o"/>
            </a:pPr>
            <a:r>
              <a:rPr lang="en-US" sz="2400" dirty="0" smtClean="0"/>
              <a:t>Continuum limit of the phase diagram</a:t>
            </a:r>
          </a:p>
          <a:p>
            <a:pPr marL="342900" indent="-342900">
              <a:lnSpc>
                <a:spcPct val="150000"/>
              </a:lnSpc>
              <a:buFont typeface="Courier New" pitchFamily="49" charset="0"/>
              <a:buChar char="o"/>
            </a:pPr>
            <a:r>
              <a:rPr lang="en-US" sz="2400" dirty="0" smtClean="0"/>
              <a:t>Study of the 4+1 dimensional case</a:t>
            </a:r>
          </a:p>
          <a:p>
            <a:pPr marL="800100" lvl="1" indent="-342900">
              <a:lnSpc>
                <a:spcPct val="150000"/>
              </a:lnSpc>
              <a:buFont typeface="Courier New" pitchFamily="49" charset="0"/>
              <a:buChar char="o"/>
            </a:pPr>
            <a:r>
              <a:rPr lang="en-US" sz="2400" dirty="0" smtClean="0"/>
              <a:t>Fermion formulation problematic(?)</a:t>
            </a:r>
          </a:p>
          <a:p>
            <a:pPr marL="800100" lvl="1" indent="-342900">
              <a:lnSpc>
                <a:spcPct val="150000"/>
              </a:lnSpc>
              <a:buFont typeface="Courier New" pitchFamily="49" charset="0"/>
              <a:buChar char="o"/>
            </a:pPr>
            <a:r>
              <a:rPr lang="en-US" sz="2400" dirty="0" smtClean="0"/>
              <a:t>Breaking pattern is different</a:t>
            </a:r>
          </a:p>
          <a:p>
            <a:pPr marL="800100" lvl="1" indent="-342900">
              <a:lnSpc>
                <a:spcPct val="150000"/>
              </a:lnSpc>
              <a:buFont typeface="Courier New" pitchFamily="49" charset="0"/>
              <a:buChar char="o"/>
            </a:pPr>
            <a:r>
              <a:rPr lang="en-US" sz="2400" dirty="0" err="1" smtClean="0"/>
              <a:t>Orbifolding</a:t>
            </a:r>
            <a:endParaRPr lang="en-US" sz="2400" dirty="0" smtClean="0"/>
          </a:p>
          <a:p>
            <a:pPr marL="342900" indent="-342900">
              <a:lnSpc>
                <a:spcPct val="150000"/>
              </a:lnSpc>
              <a:buFont typeface="Courier New" pitchFamily="49" charset="0"/>
              <a:buChar char="o"/>
            </a:pPr>
            <a:r>
              <a:rPr lang="en-US" sz="2400" dirty="0" smtClean="0"/>
              <a:t>Detection of </a:t>
            </a:r>
            <a:r>
              <a:rPr lang="en-US" sz="2400" dirty="0" err="1" smtClean="0"/>
              <a:t>Kaluza</a:t>
            </a:r>
            <a:r>
              <a:rPr lang="en-US" sz="2400" dirty="0" smtClean="0"/>
              <a:t>-Klein modes</a:t>
            </a:r>
          </a:p>
          <a:p>
            <a:pPr marL="342900" indent="-342900">
              <a:buFont typeface="Courier New" pitchFamily="49" charset="0"/>
              <a:buChar char="o"/>
            </a:pPr>
            <a:endParaRPr lang="en-US" sz="2400" dirty="0" smtClean="0"/>
          </a:p>
        </p:txBody>
      </p:sp>
    </p:spTree>
    <p:extLst>
      <p:ext uri="{BB962C8B-B14F-4D97-AF65-F5344CB8AC3E}">
        <p14:creationId xmlns:p14="http://schemas.microsoft.com/office/powerpoint/2010/main" val="22352870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flythrough hasBounce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Breaking the symmetry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323528" y="1844824"/>
            <a:ext cx="8496944" cy="47705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chemeClr val="tx2">
                    <a:lumMod val="90000"/>
                    <a:lumOff val="10000"/>
                  </a:schemeClr>
                </a:solidFill>
              </a:rPr>
              <a:t>A mechanism that breaks the original symmetry is the backbone of the unification of gauge forces</a:t>
            </a:r>
          </a:p>
          <a:p>
            <a:endParaRPr lang="en-US" sz="2400" dirty="0">
              <a:solidFill>
                <a:schemeClr val="tx2">
                  <a:lumMod val="90000"/>
                  <a:lumOff val="10000"/>
                </a:schemeClr>
              </a:solidFill>
            </a:endParaRPr>
          </a:p>
          <a:p>
            <a:pPr marL="342900" indent="-342900">
              <a:buFont typeface="Courier New" panose="02070309020205020404" pitchFamily="49" charset="0"/>
              <a:buChar char="o"/>
            </a:pPr>
            <a:r>
              <a:rPr lang="en-US" sz="2400" dirty="0" smtClean="0">
                <a:solidFill>
                  <a:schemeClr val="tx2">
                    <a:lumMod val="90000"/>
                    <a:lumOff val="10000"/>
                  </a:schemeClr>
                </a:solidFill>
              </a:rPr>
              <a:t>Higgs mechanism</a:t>
            </a:r>
          </a:p>
          <a:p>
            <a:pPr marL="342900" indent="-342900">
              <a:buFont typeface="Courier New" panose="02070309020205020404" pitchFamily="49" charset="0"/>
              <a:buChar char="o"/>
            </a:pPr>
            <a:r>
              <a:rPr lang="en-US" sz="2400" dirty="0" smtClean="0">
                <a:solidFill>
                  <a:schemeClr val="tx2">
                    <a:lumMod val="90000"/>
                    <a:lumOff val="10000"/>
                  </a:schemeClr>
                </a:solidFill>
              </a:rPr>
              <a:t>Dynamics?</a:t>
            </a:r>
          </a:p>
          <a:p>
            <a:pPr marL="342900" indent="-342900">
              <a:buFont typeface="Courier New" panose="02070309020205020404" pitchFamily="49" charset="0"/>
              <a:buChar char="o"/>
            </a:pPr>
            <a:r>
              <a:rPr lang="en-US" sz="2400" dirty="0" smtClean="0">
                <a:solidFill>
                  <a:schemeClr val="tx2">
                    <a:lumMod val="90000"/>
                    <a:lumOff val="10000"/>
                  </a:schemeClr>
                </a:solidFill>
              </a:rPr>
              <a:t>(E)Technicolor </a:t>
            </a:r>
          </a:p>
          <a:p>
            <a:pPr marL="342900" indent="-342900">
              <a:buFont typeface="Courier New" panose="02070309020205020404" pitchFamily="49" charset="0"/>
              <a:buChar char="o"/>
            </a:pPr>
            <a:r>
              <a:rPr lang="en-US" sz="2400" dirty="0" smtClean="0">
                <a:solidFill>
                  <a:schemeClr val="tx2">
                    <a:lumMod val="90000"/>
                    <a:lumOff val="10000"/>
                  </a:schemeClr>
                </a:solidFill>
              </a:rPr>
              <a:t>Extra-dimensions</a:t>
            </a:r>
          </a:p>
          <a:p>
            <a:pPr marL="800100" lvl="1" indent="-342900">
              <a:buFont typeface="Courier New" panose="02070309020205020404" pitchFamily="49" charset="0"/>
              <a:buChar char="o"/>
            </a:pPr>
            <a:r>
              <a:rPr lang="en-US" sz="2400" dirty="0" smtClean="0">
                <a:solidFill>
                  <a:schemeClr val="tx2">
                    <a:lumMod val="90000"/>
                    <a:lumOff val="10000"/>
                  </a:schemeClr>
                </a:solidFill>
              </a:rPr>
              <a:t>Dimensional reduction</a:t>
            </a:r>
          </a:p>
          <a:p>
            <a:pPr marL="800100" lvl="1" indent="-342900">
              <a:buFont typeface="Courier New" panose="02070309020205020404" pitchFamily="49" charset="0"/>
              <a:buChar char="o"/>
            </a:pPr>
            <a:r>
              <a:rPr lang="en-US" sz="2400" dirty="0" smtClean="0">
                <a:solidFill>
                  <a:schemeClr val="tx2">
                    <a:lumMod val="90000"/>
                    <a:lumOff val="10000"/>
                  </a:schemeClr>
                </a:solidFill>
              </a:rPr>
              <a:t>Layered phases</a:t>
            </a:r>
          </a:p>
          <a:p>
            <a:pPr marL="800100" lvl="1" indent="-342900">
              <a:buFont typeface="Courier New" panose="02070309020205020404" pitchFamily="49" charset="0"/>
              <a:buChar char="o"/>
            </a:pPr>
            <a:r>
              <a:rPr lang="en-US" sz="2400" dirty="0" smtClean="0">
                <a:solidFill>
                  <a:schemeClr val="tx2">
                    <a:lumMod val="90000"/>
                    <a:lumOff val="10000"/>
                  </a:schemeClr>
                </a:solidFill>
              </a:rPr>
              <a:t>Orbifold BC</a:t>
            </a:r>
          </a:p>
          <a:p>
            <a:pPr marL="800100" lvl="1" indent="-342900">
              <a:buFont typeface="Courier New" panose="02070309020205020404" pitchFamily="49" charset="0"/>
              <a:buChar char="o"/>
            </a:pPr>
            <a:r>
              <a:rPr lang="en-US" sz="2400" b="1" dirty="0" err="1" smtClean="0">
                <a:solidFill>
                  <a:schemeClr val="tx2">
                    <a:lumMod val="90000"/>
                    <a:lumOff val="10000"/>
                  </a:schemeClr>
                </a:solidFill>
              </a:rPr>
              <a:t>Hosotani</a:t>
            </a:r>
            <a:r>
              <a:rPr lang="en-US" sz="2400" b="1" dirty="0" smtClean="0">
                <a:solidFill>
                  <a:schemeClr val="tx2">
                    <a:lumMod val="90000"/>
                    <a:lumOff val="10000"/>
                  </a:schemeClr>
                </a:solidFill>
              </a:rPr>
              <a:t> mechanism</a:t>
            </a:r>
          </a:p>
          <a:p>
            <a:endParaRPr lang="en-US" sz="2000" dirty="0" smtClean="0">
              <a:solidFill>
                <a:schemeClr val="tx2">
                  <a:lumMod val="90000"/>
                  <a:lumOff val="10000"/>
                </a:schemeClr>
              </a:solidFill>
            </a:endParaRPr>
          </a:p>
          <a:p>
            <a:endParaRPr lang="en-US" sz="2000" dirty="0" smtClean="0">
              <a:solidFill>
                <a:schemeClr val="tx2">
                  <a:lumMod val="90000"/>
                  <a:lumOff val="10000"/>
                </a:schemeClr>
              </a:solidFill>
            </a:endParaRPr>
          </a:p>
        </p:txBody>
      </p:sp>
      <p:sp>
        <p:nvSpPr>
          <p:cNvPr id="4" name="Round Diagonal Corner Rectangle 3" hidden="1"/>
          <p:cNvSpPr/>
          <p:nvPr/>
        </p:nvSpPr>
        <p:spPr>
          <a:xfrm>
            <a:off x="539552" y="2924944"/>
            <a:ext cx="8064896" cy="3236328"/>
          </a:xfrm>
          <a:prstGeom prst="round2DiagRect">
            <a:avLst/>
          </a:prstGeom>
          <a:solidFill>
            <a:schemeClr val="tx2">
              <a:lumMod val="25000"/>
              <a:lumOff val="75000"/>
            </a:schemeClr>
          </a:solid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000" dirty="0" smtClean="0">
                <a:solidFill>
                  <a:schemeClr val="tx2">
                    <a:lumMod val="90000"/>
                    <a:lumOff val="10000"/>
                  </a:schemeClr>
                </a:solidFill>
              </a:rPr>
              <a:t>All physics can be described using gauge invariant quantities (e.g. the Higgs condensate) with no reference to the Higgs field v.e.v.</a:t>
            </a:r>
          </a:p>
          <a:p>
            <a:r>
              <a:rPr lang="en-US" sz="2000" dirty="0" smtClean="0">
                <a:solidFill>
                  <a:schemeClr val="tx2">
                    <a:lumMod val="90000"/>
                    <a:lumOff val="10000"/>
                  </a:schemeClr>
                </a:solidFill>
              </a:rPr>
              <a:t>These quantities acquire a non zero v.e.v. and distinguish between the phases (as other observables).</a:t>
            </a:r>
          </a:p>
          <a:p>
            <a:r>
              <a:rPr lang="en-US" sz="2000" dirty="0" smtClean="0">
                <a:solidFill>
                  <a:schemeClr val="tx2">
                    <a:lumMod val="90000"/>
                    <a:lumOff val="10000"/>
                  </a:schemeClr>
                </a:solidFill>
              </a:rPr>
              <a:t>Although gauge symmetry is </a:t>
            </a:r>
            <a:r>
              <a:rPr lang="en-US" sz="2000" i="1" dirty="0" smtClean="0">
                <a:solidFill>
                  <a:schemeClr val="tx2">
                    <a:lumMod val="90000"/>
                    <a:lumOff val="10000"/>
                  </a:schemeClr>
                </a:solidFill>
              </a:rPr>
              <a:t>never</a:t>
            </a:r>
            <a:r>
              <a:rPr lang="en-US" sz="2000" dirty="0" smtClean="0">
                <a:solidFill>
                  <a:schemeClr val="tx2">
                    <a:lumMod val="90000"/>
                    <a:lumOff val="10000"/>
                  </a:schemeClr>
                </a:solidFill>
              </a:rPr>
              <a:t> broken we can talk of </a:t>
            </a:r>
            <a:r>
              <a:rPr lang="en-US" sz="2000" b="1" dirty="0" smtClean="0">
                <a:solidFill>
                  <a:schemeClr val="tx2">
                    <a:lumMod val="90000"/>
                    <a:lumOff val="10000"/>
                  </a:schemeClr>
                </a:solidFill>
              </a:rPr>
              <a:t>gauge symmetry breaking </a:t>
            </a:r>
            <a:r>
              <a:rPr lang="en-US" sz="2000" dirty="0" smtClean="0">
                <a:solidFill>
                  <a:schemeClr val="tx2">
                    <a:lumMod val="90000"/>
                    <a:lumOff val="10000"/>
                  </a:schemeClr>
                </a:solidFill>
              </a:rPr>
              <a:t>in this sense.</a:t>
            </a:r>
            <a:endParaRPr lang="en-US" sz="20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6056" y="2996952"/>
            <a:ext cx="3504456" cy="224270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Picture 7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2122" y="5473849"/>
            <a:ext cx="2358390" cy="22098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7956376" y="5744351"/>
            <a:ext cx="6992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CMS</a:t>
            </a:r>
          </a:p>
        </p:txBody>
      </p:sp>
    </p:spTree>
    <p:extLst>
      <p:ext uri="{BB962C8B-B14F-4D97-AF65-F5344CB8AC3E}">
        <p14:creationId xmlns:p14="http://schemas.microsoft.com/office/powerpoint/2010/main" val="13664396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 err="1" smtClean="0"/>
              <a:t>Hosotani</a:t>
            </a:r>
            <a:r>
              <a:rPr lang="en-US" altLang="ja-JP" dirty="0" smtClean="0"/>
              <a:t> mechanism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251520" y="1700808"/>
            <a:ext cx="871296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chemeClr val="tx2">
                    <a:lumMod val="90000"/>
                    <a:lumOff val="10000"/>
                  </a:schemeClr>
                </a:solidFill>
              </a:rPr>
              <a:t>Hosotani, </a:t>
            </a:r>
            <a:r>
              <a:rPr lang="en-US" sz="2000" i="1" dirty="0" smtClean="0">
                <a:solidFill>
                  <a:schemeClr val="tx2">
                    <a:lumMod val="90000"/>
                    <a:lumOff val="10000"/>
                  </a:schemeClr>
                </a:solidFill>
              </a:rPr>
              <a:t>Phys. </a:t>
            </a:r>
            <a:r>
              <a:rPr lang="en-US" sz="2000" i="1" dirty="0" err="1" smtClean="0">
                <a:solidFill>
                  <a:schemeClr val="tx2">
                    <a:lumMod val="90000"/>
                    <a:lumOff val="10000"/>
                  </a:schemeClr>
                </a:solidFill>
              </a:rPr>
              <a:t>Lett</a:t>
            </a:r>
            <a:r>
              <a:rPr lang="en-US" sz="2000" i="1" dirty="0" smtClean="0">
                <a:solidFill>
                  <a:schemeClr val="tx2">
                    <a:lumMod val="90000"/>
                    <a:lumOff val="10000"/>
                  </a:schemeClr>
                </a:solidFill>
              </a:rPr>
              <a:t>. 126B,5(1983)309, Ann. Phys. 190(1989)233</a:t>
            </a:r>
          </a:p>
          <a:p>
            <a:endParaRPr lang="en-US" sz="2000" dirty="0">
              <a:solidFill>
                <a:schemeClr val="tx2">
                  <a:lumMod val="90000"/>
                  <a:lumOff val="10000"/>
                </a:schemeClr>
              </a:solidFill>
            </a:endParaRPr>
          </a:p>
          <a:p>
            <a:pPr algn="ctr"/>
            <a:r>
              <a:rPr lang="en-US" sz="2000" b="1" dirty="0" smtClean="0">
                <a:solidFill>
                  <a:schemeClr val="tx2">
                    <a:lumMod val="90000"/>
                    <a:lumOff val="10000"/>
                  </a:schemeClr>
                </a:solidFill>
              </a:rPr>
              <a:t>A mechanism for dynamical mass generation by compact extra dimensions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51520" y="3212976"/>
            <a:ext cx="8568952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chemeClr val="tx2">
                    <a:lumMod val="90000"/>
                    <a:lumOff val="10000"/>
                  </a:schemeClr>
                </a:solidFill>
              </a:rPr>
              <a:t>Few results in summary (then details):</a:t>
            </a:r>
          </a:p>
          <a:p>
            <a:pPr marL="342900" indent="-342900">
              <a:buFont typeface="Courier New" pitchFamily="49" charset="0"/>
              <a:buChar char="o"/>
            </a:pPr>
            <a:r>
              <a:rPr lang="en-US" sz="2000" dirty="0">
                <a:solidFill>
                  <a:schemeClr val="tx2">
                    <a:lumMod val="90000"/>
                    <a:lumOff val="10000"/>
                  </a:schemeClr>
                </a:solidFill>
              </a:rPr>
              <a:t>The ordinary vacuum is destabilized by the fermions obeying general boundary conditions</a:t>
            </a:r>
          </a:p>
          <a:p>
            <a:pPr marL="342900" indent="-342900">
              <a:buFont typeface="Courier New" pitchFamily="49" charset="0"/>
              <a:buChar char="o"/>
            </a:pPr>
            <a:r>
              <a:rPr lang="en-US" sz="2000" dirty="0">
                <a:solidFill>
                  <a:schemeClr val="tx2">
                    <a:lumMod val="90000"/>
                    <a:lumOff val="10000"/>
                  </a:schemeClr>
                </a:solidFill>
              </a:rPr>
              <a:t>The gauge fields acquire masses</a:t>
            </a:r>
          </a:p>
          <a:p>
            <a:pPr marL="342900" indent="-342900">
              <a:buFont typeface="Courier New" pitchFamily="49" charset="0"/>
              <a:buChar char="o"/>
            </a:pPr>
            <a:r>
              <a:rPr lang="en-US" sz="2000" dirty="0">
                <a:solidFill>
                  <a:schemeClr val="tx2">
                    <a:lumMod val="90000"/>
                    <a:lumOff val="10000"/>
                  </a:schemeClr>
                </a:solidFill>
              </a:rPr>
              <a:t>The fields in the compact dimension become </a:t>
            </a:r>
            <a:r>
              <a:rPr lang="en-US" sz="2000" dirty="0" smtClean="0">
                <a:solidFill>
                  <a:schemeClr val="tx2">
                    <a:lumMod val="90000"/>
                    <a:lumOff val="10000"/>
                  </a:schemeClr>
                </a:solidFill>
              </a:rPr>
              <a:t>“</a:t>
            </a:r>
            <a:r>
              <a:rPr lang="en-US" sz="2000" dirty="0">
                <a:solidFill>
                  <a:schemeClr val="tx2">
                    <a:lumMod val="90000"/>
                    <a:lumOff val="10000"/>
                  </a:schemeClr>
                </a:solidFill>
              </a:rPr>
              <a:t>Higgs” scalar </a:t>
            </a:r>
            <a:r>
              <a:rPr lang="en-US" sz="2000" dirty="0" smtClean="0">
                <a:solidFill>
                  <a:schemeClr val="tx2">
                    <a:lumMod val="90000"/>
                    <a:lumOff val="10000"/>
                  </a:schemeClr>
                </a:solidFill>
              </a:rPr>
              <a:t>fields </a:t>
            </a:r>
            <a:r>
              <a:rPr lang="en-US" sz="2000" dirty="0">
                <a:solidFill>
                  <a:schemeClr val="tx2">
                    <a:lumMod val="90000"/>
                    <a:lumOff val="10000"/>
                  </a:schemeClr>
                </a:solidFill>
              </a:rPr>
              <a:t>in the adjoint representation</a:t>
            </a:r>
          </a:p>
          <a:p>
            <a:pPr marL="342900" indent="-342900">
              <a:buFont typeface="Courier New" pitchFamily="49" charset="0"/>
              <a:buChar char="o"/>
            </a:pPr>
            <a:r>
              <a:rPr lang="en-US" sz="2000" dirty="0">
                <a:solidFill>
                  <a:schemeClr val="tx2">
                    <a:lumMod val="90000"/>
                    <a:lumOff val="10000"/>
                  </a:schemeClr>
                </a:solidFill>
              </a:rPr>
              <a:t>The instability of the ordinary vacuum is independent of the dimensionality</a:t>
            </a:r>
          </a:p>
          <a:p>
            <a:endParaRPr lang="en-US" sz="2000" dirty="0">
              <a:solidFill>
                <a:schemeClr val="tx2">
                  <a:lumMod val="90000"/>
                  <a:lumOff val="10000"/>
                </a:schemeClr>
              </a:solidFill>
            </a:endParaRPr>
          </a:p>
          <a:p>
            <a:r>
              <a:rPr lang="en-US" sz="2000" dirty="0">
                <a:solidFill>
                  <a:schemeClr val="tx2">
                    <a:lumMod val="90000"/>
                    <a:lumOff val="10000"/>
                  </a:schemeClr>
                </a:solidFill>
              </a:rPr>
              <a:t>Extensions for realistic models: orbifold (chiral fermions</a:t>
            </a:r>
            <a:r>
              <a:rPr lang="en-US" sz="2000" dirty="0" smtClean="0">
                <a:solidFill>
                  <a:schemeClr val="tx2">
                    <a:lumMod val="90000"/>
                    <a:lumOff val="10000"/>
                  </a:schemeClr>
                </a:solidFill>
              </a:rPr>
              <a:t>),</a:t>
            </a:r>
          </a:p>
          <a:p>
            <a:r>
              <a:rPr lang="en-US" sz="2000" dirty="0" smtClean="0">
                <a:solidFill>
                  <a:schemeClr val="tx2">
                    <a:lumMod val="90000"/>
                    <a:lumOff val="10000"/>
                  </a:schemeClr>
                </a:solidFill>
              </a:rPr>
              <a:t>GUT theories on Randall-</a:t>
            </a:r>
            <a:r>
              <a:rPr lang="en-US" sz="2000" dirty="0" err="1" smtClean="0">
                <a:solidFill>
                  <a:schemeClr val="tx2">
                    <a:lumMod val="90000"/>
                    <a:lumOff val="10000"/>
                  </a:schemeClr>
                </a:solidFill>
              </a:rPr>
              <a:t>Sundrum</a:t>
            </a:r>
            <a:r>
              <a:rPr lang="en-US" sz="2000" dirty="0" smtClean="0">
                <a:solidFill>
                  <a:schemeClr val="tx2">
                    <a:lumMod val="90000"/>
                    <a:lumOff val="10000"/>
                  </a:schemeClr>
                </a:solidFill>
              </a:rPr>
              <a:t> spaces.</a:t>
            </a:r>
            <a:endParaRPr lang="en-US" sz="2000" dirty="0">
              <a:solidFill>
                <a:schemeClr val="tx2">
                  <a:lumMod val="90000"/>
                  <a:lumOff val="1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70343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4897" b="95361" l="10000" r="90000">
                        <a14:backgroundMark x1="7258" y1="9278" x2="7258" y2="927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7154" y="3717032"/>
            <a:ext cx="3385366" cy="211858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perturbative way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467544" y="1700808"/>
            <a:ext cx="85689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u="sng" dirty="0" smtClean="0"/>
              <a:t>Homogeneous boundary conditions</a:t>
            </a:r>
            <a:endParaRPr lang="en-US" u="sng" dirty="0"/>
          </a:p>
        </p:txBody>
      </p:sp>
      <p:pic>
        <p:nvPicPr>
          <p:cNvPr id="5" name="Picture 4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2" cstate="print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30948" y="2144683"/>
            <a:ext cx="3474720" cy="144018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395536" y="3645024"/>
                <a:ext cx="7992888" cy="175432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/>
                  <a:t>d</a:t>
                </a:r>
                <a:r>
                  <a:rPr lang="en-US" dirty="0" smtClean="0"/>
                  <a:t>efined </a:t>
                </a:r>
                <a:r>
                  <a:rPr lang="en-US" dirty="0"/>
                  <a:t>o</a:t>
                </a:r>
                <a:r>
                  <a:rPr lang="en-US" dirty="0" smtClean="0"/>
                  <a:t>n a manifold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𝑀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US" dirty="0" smtClean="0"/>
                  <a:t>, a multiply connected space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𝑀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US" dirty="0" smtClean="0"/>
                  <a:t> admits non-contractible paths</a:t>
                </a:r>
              </a:p>
              <a:p>
                <a:endParaRPr lang="en-US" dirty="0" smtClean="0"/>
              </a:p>
              <a:p>
                <a:r>
                  <a:rPr lang="en-US" dirty="0" smtClean="0"/>
                  <a:t>To fix the ideas let’s assume</a:t>
                </a:r>
              </a:p>
              <a:p>
                <a:endParaRPr lang="en-US" dirty="0"/>
              </a:p>
              <a:p>
                <a:r>
                  <a:rPr lang="en-US" dirty="0" smtClean="0"/>
                  <a:t>Boundary conditions respect homogeneity of space </a:t>
                </a:r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5536" y="3645024"/>
                <a:ext cx="7992888" cy="1754326"/>
              </a:xfrm>
              <a:prstGeom prst="rect">
                <a:avLst/>
              </a:prstGeom>
              <a:blipFill rotWithShape="1">
                <a:blip r:embed="rId13"/>
                <a:stretch>
                  <a:fillRect l="-686" t="-1736" b="-451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4" name="Picture 13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8432" y="4473421"/>
            <a:ext cx="2331720" cy="324612"/>
          </a:xfrm>
          <a:prstGeom prst="rect">
            <a:avLst/>
          </a:prstGeom>
        </p:spPr>
      </p:pic>
      <p:sp>
        <p:nvSpPr>
          <p:cNvPr id="16" name="Rounded Rectangle 15"/>
          <p:cNvSpPr/>
          <p:nvPr/>
        </p:nvSpPr>
        <p:spPr>
          <a:xfrm>
            <a:off x="2411760" y="2070140"/>
            <a:ext cx="4464496" cy="1574884"/>
          </a:xfrm>
          <a:prstGeom prst="roundRect">
            <a:avLst/>
          </a:prstGeom>
          <a:noFill/>
          <a:ln>
            <a:solidFill>
              <a:schemeClr val="tx2">
                <a:lumMod val="25000"/>
                <a:lumOff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ounded Rectangle 16"/>
          <p:cNvSpPr/>
          <p:nvPr/>
        </p:nvSpPr>
        <p:spPr>
          <a:xfrm>
            <a:off x="3563888" y="4388911"/>
            <a:ext cx="2448272" cy="480249"/>
          </a:xfrm>
          <a:prstGeom prst="roundRect">
            <a:avLst/>
          </a:prstGeom>
          <a:noFill/>
          <a:ln>
            <a:solidFill>
              <a:schemeClr val="bg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6"/>
          <p:cNvGrpSpPr/>
          <p:nvPr/>
        </p:nvGrpSpPr>
        <p:grpSpPr>
          <a:xfrm>
            <a:off x="467544" y="5381078"/>
            <a:ext cx="3603665" cy="752244"/>
            <a:chOff x="467544" y="5381078"/>
            <a:chExt cx="3603665" cy="752244"/>
          </a:xfrm>
        </p:grpSpPr>
        <p:pic>
          <p:nvPicPr>
            <p:cNvPr id="20" name="Picture 19"/>
            <p:cNvPicPr>
              <a:picLocks noChangeAspect="1"/>
            </p:cNvPicPr>
            <p:nvPr>
              <p:custDataLst>
                <p:tags r:id="rId7"/>
              </p:custDataLst>
            </p:nvPr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7544" y="5381078"/>
              <a:ext cx="3246120" cy="368046"/>
            </a:xfrm>
            <a:prstGeom prst="rect">
              <a:avLst/>
            </a:prstGeom>
          </p:spPr>
        </p:pic>
        <p:pic>
          <p:nvPicPr>
            <p:cNvPr id="6" name="Picture 5"/>
            <p:cNvPicPr>
              <a:picLocks noChangeAspect="1"/>
            </p:cNvPicPr>
            <p:nvPr>
              <p:custDataLst>
                <p:tags r:id="rId8"/>
              </p:custDataLst>
            </p:nvPr>
          </p:nvPicPr>
          <p:blipFill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7617" y="5781278"/>
              <a:ext cx="3593592" cy="352044"/>
            </a:xfrm>
            <a:prstGeom prst="rect">
              <a:avLst/>
            </a:prstGeom>
          </p:spPr>
        </p:pic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/>
              <p:cNvSpPr txBox="1"/>
              <p:nvPr/>
            </p:nvSpPr>
            <p:spPr>
              <a:xfrm>
                <a:off x="333601" y="6165304"/>
                <a:ext cx="7262735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 smtClean="0"/>
                  <a:t>where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h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𝑎</m:t>
                        </m:r>
                      </m:sub>
                    </m:sSub>
                    <m:r>
                      <a:rPr lang="en-US" b="0" i="1" smtClean="0">
                        <a:latin typeface="Cambria Math"/>
                      </a:rPr>
                      <m:t>(</m:t>
                    </m:r>
                    <m:r>
                      <a:rPr lang="en-US" b="0" i="1" smtClean="0">
                        <a:latin typeface="Cambria Math"/>
                      </a:rPr>
                      <m:t>𝑥</m:t>
                    </m:r>
                    <m:r>
                      <a:rPr lang="en-US" b="0" i="1" smtClean="0">
                        <a:latin typeface="Cambria Math"/>
                      </a:rPr>
                      <m:t>)</m:t>
                    </m:r>
                  </m:oMath>
                </a14:m>
                <a:r>
                  <a:rPr lang="en-US" dirty="0" smtClean="0"/>
                  <a:t> generates translation along one of the paths </a:t>
                </a:r>
                <a:r>
                  <a:rPr lang="en-US" dirty="0">
                    <a:solidFill>
                      <a:schemeClr val="tx2">
                        <a:lumMod val="90000"/>
                        <a:lumOff val="10000"/>
                      </a:schemeClr>
                    </a:solidFill>
                  </a:rPr>
                  <a:t>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solidFill>
                              <a:schemeClr val="tx2">
                                <a:lumMod val="90000"/>
                                <a:lumOff val="1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chemeClr val="tx2">
                                <a:lumMod val="90000"/>
                                <a:lumOff val="10000"/>
                              </a:schemeClr>
                            </a:solidFill>
                            <a:latin typeface="Cambria Math"/>
                          </a:rPr>
                          <m:t>𝑇</m:t>
                        </m:r>
                      </m:e>
                      <m:sub>
                        <m:r>
                          <a:rPr lang="en-US" i="1">
                            <a:solidFill>
                              <a:schemeClr val="tx2">
                                <a:lumMod val="90000"/>
                                <a:lumOff val="10000"/>
                              </a:schemeClr>
                            </a:solidFill>
                            <a:latin typeface="Cambria Math"/>
                          </a:rPr>
                          <m:t>𝑎</m:t>
                        </m:r>
                      </m:sub>
                    </m:sSub>
                  </m:oMath>
                </a14:m>
                <a:r>
                  <a:rPr lang="en-US" dirty="0">
                    <a:solidFill>
                      <a:schemeClr val="tx2">
                        <a:lumMod val="90000"/>
                        <a:lumOff val="10000"/>
                      </a:schemeClr>
                    </a:solidFill>
                  </a:rPr>
                  <a:t> a generator of the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chemeClr val="tx2">
                            <a:lumMod val="90000"/>
                            <a:lumOff val="10000"/>
                          </a:schemeClr>
                        </a:solidFill>
                        <a:latin typeface="Cambria Math"/>
                      </a:rPr>
                      <m:t>𝑆𝑈</m:t>
                    </m:r>
                    <m:r>
                      <a:rPr lang="en-US" i="1">
                        <a:solidFill>
                          <a:schemeClr val="tx2">
                            <a:lumMod val="90000"/>
                            <a:lumOff val="10000"/>
                          </a:schemeClr>
                        </a:solidFill>
                        <a:latin typeface="Cambria Math"/>
                      </a:rPr>
                      <m:t>(</m:t>
                    </m:r>
                    <m:r>
                      <a:rPr lang="en-US" i="1">
                        <a:solidFill>
                          <a:schemeClr val="tx2">
                            <a:lumMod val="90000"/>
                            <a:lumOff val="10000"/>
                          </a:schemeClr>
                        </a:solidFill>
                        <a:latin typeface="Cambria Math"/>
                      </a:rPr>
                      <m:t>𝑁</m:t>
                    </m:r>
                    <m:r>
                      <a:rPr lang="en-US" i="1">
                        <a:solidFill>
                          <a:schemeClr val="tx2">
                            <a:lumMod val="90000"/>
                            <a:lumOff val="10000"/>
                          </a:schemeClr>
                        </a:solidFill>
                        <a:latin typeface="Cambria Math"/>
                      </a:rPr>
                      <m:t>)</m:t>
                    </m:r>
                  </m:oMath>
                </a14:m>
                <a:r>
                  <a:rPr lang="en-US" dirty="0">
                    <a:solidFill>
                      <a:schemeClr val="tx2">
                        <a:lumMod val="90000"/>
                        <a:lumOff val="10000"/>
                      </a:schemeClr>
                    </a:solidFill>
                  </a:rPr>
                  <a:t> </a:t>
                </a:r>
                <a:r>
                  <a:rPr lang="en-US" dirty="0" smtClean="0">
                    <a:solidFill>
                      <a:schemeClr val="tx2">
                        <a:lumMod val="90000"/>
                        <a:lumOff val="10000"/>
                      </a:schemeClr>
                    </a:solidFill>
                  </a:rPr>
                  <a:t>group</a:t>
                </a:r>
                <a:endParaRPr lang="en-US" dirty="0"/>
              </a:p>
            </p:txBody>
          </p:sp>
        </mc:Choice>
        <mc:Fallback xmlns="">
          <p:sp>
            <p:nvSpPr>
              <p:cNvPr id="23" name="TextBox 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3601" y="6165304"/>
                <a:ext cx="7262735" cy="646331"/>
              </a:xfrm>
              <a:prstGeom prst="rect">
                <a:avLst/>
              </a:prstGeom>
              <a:blipFill rotWithShape="0">
                <a:blip r:embed="rId17"/>
                <a:stretch>
                  <a:fillRect l="-756" t="-4717" b="-1415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2" name="Group 11"/>
          <p:cNvGrpSpPr/>
          <p:nvPr/>
        </p:nvGrpSpPr>
        <p:grpSpPr>
          <a:xfrm>
            <a:off x="467544" y="1700807"/>
            <a:ext cx="8280920" cy="2026491"/>
            <a:chOff x="467544" y="1700807"/>
            <a:chExt cx="8280920" cy="2026491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4" name="Round Diagonal Corner Rectangle 23"/>
                <p:cNvSpPr/>
                <p:nvPr/>
              </p:nvSpPr>
              <p:spPr>
                <a:xfrm>
                  <a:off x="467544" y="1700807"/>
                  <a:ext cx="8280920" cy="2026491"/>
                </a:xfrm>
                <a:prstGeom prst="round2DiagRect">
                  <a:avLst/>
                </a:prstGeom>
                <a:solidFill>
                  <a:schemeClr val="tx2">
                    <a:lumMod val="25000"/>
                    <a:lumOff val="75000"/>
                  </a:schemeClr>
                </a:solidFill>
              </p:spPr>
              <p:style>
                <a:lnRef idx="2">
                  <a:schemeClr val="accent1"/>
                </a:lnRef>
                <a:fillRef idx="1">
                  <a:schemeClr val="lt1"/>
                </a:fillRef>
                <a:effectRef idx="0">
                  <a:schemeClr val="accent1"/>
                </a:effectRef>
                <a:fontRef idx="minor">
                  <a:schemeClr val="dk1"/>
                </a:fontRef>
              </p:style>
              <p:txBody>
                <a:bodyPr rtlCol="0" anchor="t"/>
                <a:lstStyle/>
                <a:p>
                  <a:pPr algn="ctr"/>
                  <a:r>
                    <a:rPr lang="en-US" dirty="0" smtClean="0">
                      <a:solidFill>
                        <a:schemeClr val="tx2">
                          <a:lumMod val="90000"/>
                          <a:lumOff val="10000"/>
                        </a:schemeClr>
                      </a:solidFill>
                    </a:rPr>
                    <a:t>Let’s simplify the discussion and concentrate on a torus topology with </a:t>
                  </a:r>
                </a:p>
                <a:p>
                  <a:pPr algn="ctr"/>
                  <a:endParaRPr lang="en-US" dirty="0" smtClean="0">
                    <a:solidFill>
                      <a:schemeClr val="tx2">
                        <a:lumMod val="90000"/>
                        <a:lumOff val="10000"/>
                      </a:schemeClr>
                    </a:solidFill>
                  </a:endParaRPr>
                </a:p>
                <a:p>
                  <a:pPr algn="ctr"/>
                  <a:endParaRPr lang="en-US" dirty="0">
                    <a:solidFill>
                      <a:schemeClr val="tx2">
                        <a:lumMod val="90000"/>
                        <a:lumOff val="10000"/>
                      </a:schemeClr>
                    </a:solidFill>
                  </a:endParaRPr>
                </a:p>
                <a:p>
                  <a:pPr algn="ctr"/>
                  <a:endParaRPr lang="en-US" dirty="0" smtClean="0">
                    <a:solidFill>
                      <a:schemeClr val="tx2">
                        <a:lumMod val="90000"/>
                        <a:lumOff val="10000"/>
                      </a:schemeClr>
                    </a:solidFill>
                  </a:endParaRPr>
                </a:p>
                <a:p>
                  <a:pPr algn="ctr"/>
                  <a:endParaRPr lang="en-US" dirty="0" smtClean="0">
                    <a:solidFill>
                      <a:schemeClr val="tx2">
                        <a:lumMod val="90000"/>
                        <a:lumOff val="10000"/>
                      </a:schemeClr>
                    </a:solidFill>
                  </a:endParaRPr>
                </a:p>
                <a:p>
                  <a:pPr algn="ctr"/>
                  <a:r>
                    <a:rPr lang="en-US" dirty="0">
                      <a:solidFill>
                        <a:schemeClr val="tx2">
                          <a:lumMod val="90000"/>
                          <a:lumOff val="10000"/>
                        </a:schemeClr>
                      </a:solidFill>
                    </a:rPr>
                    <a:t>w</a:t>
                  </a:r>
                  <a:r>
                    <a:rPr lang="en-US" dirty="0" smtClean="0">
                      <a:solidFill>
                        <a:schemeClr val="tx2">
                          <a:lumMod val="90000"/>
                          <a:lumOff val="10000"/>
                        </a:schemeClr>
                      </a:solidFill>
                    </a:rPr>
                    <a:t>here </a:t>
                  </a:r>
                  <a14:m>
                    <m:oMath xmlns:m="http://schemas.openxmlformats.org/officeDocument/2006/math">
                      <m:r>
                        <a:rPr lang="en-US" b="0" i="1" smtClean="0">
                          <a:solidFill>
                            <a:schemeClr val="tx2">
                              <a:lumMod val="90000"/>
                              <a:lumOff val="10000"/>
                            </a:schemeClr>
                          </a:solidFill>
                          <a:latin typeface="Cambria Math"/>
                        </a:rPr>
                        <m:t>𝐿</m:t>
                      </m:r>
                    </m:oMath>
                  </a14:m>
                  <a:r>
                    <a:rPr lang="en-US" dirty="0" smtClean="0">
                      <a:solidFill>
                        <a:schemeClr val="tx2">
                          <a:lumMod val="90000"/>
                          <a:lumOff val="10000"/>
                        </a:schemeClr>
                      </a:solidFill>
                    </a:rPr>
                    <a:t> is the dimension of the warped direction</a:t>
                  </a:r>
                  <a:endParaRPr lang="en-US" dirty="0">
                    <a:solidFill>
                      <a:schemeClr val="tx2">
                        <a:lumMod val="90000"/>
                        <a:lumOff val="10000"/>
                      </a:schemeClr>
                    </a:solidFill>
                  </a:endParaRPr>
                </a:p>
              </p:txBody>
            </p:sp>
          </mc:Choice>
          <mc:Fallback xmlns="">
            <p:sp>
              <p:nvSpPr>
                <p:cNvPr id="24" name="Round Diagonal Corner Rectangle 23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67544" y="1700807"/>
                  <a:ext cx="8280920" cy="2026491"/>
                </a:xfrm>
                <a:prstGeom prst="round2DiagRect">
                  <a:avLst/>
                </a:prstGeom>
                <a:blipFill rotWithShape="0">
                  <a:blip r:embed="rId1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pic>
          <p:nvPicPr>
            <p:cNvPr id="26" name="Picture 25"/>
            <p:cNvPicPr>
              <a:picLocks noChangeAspect="1"/>
            </p:cNvPicPr>
            <p:nvPr>
              <p:custDataLst>
                <p:tags r:id="rId5"/>
              </p:custDataLst>
            </p:nvPr>
          </p:nvPicPr>
          <p:blipFill>
            <a:blip r:embed="rId1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082542" y="2276872"/>
              <a:ext cx="2836694" cy="321781"/>
            </a:xfrm>
            <a:prstGeom prst="rect">
              <a:avLst/>
            </a:prstGeom>
          </p:spPr>
        </p:pic>
        <p:pic>
          <p:nvPicPr>
            <p:cNvPr id="11" name="Picture 10"/>
            <p:cNvPicPr>
              <a:picLocks noChangeAspect="1"/>
            </p:cNvPicPr>
            <p:nvPr>
              <p:custDataLst>
                <p:tags r:id="rId6"/>
              </p:custDataLst>
            </p:nvPr>
          </p:nvPicPr>
          <p:blipFill>
            <a:blip r:embed="rId2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16806" y="2780928"/>
              <a:ext cx="3239370" cy="381102"/>
            </a:xfrm>
            <a:prstGeom prst="rect">
              <a:avLst/>
            </a:prstGeom>
          </p:spPr>
        </p:pic>
      </p:grpSp>
      <p:grpSp>
        <p:nvGrpSpPr>
          <p:cNvPr id="8" name="Group 7"/>
          <p:cNvGrpSpPr/>
          <p:nvPr/>
        </p:nvGrpSpPr>
        <p:grpSpPr>
          <a:xfrm>
            <a:off x="1916705" y="3584863"/>
            <a:ext cx="5184576" cy="1466295"/>
            <a:chOff x="1907704" y="3933055"/>
            <a:chExt cx="5184576" cy="1466295"/>
          </a:xfrm>
        </p:grpSpPr>
        <p:sp>
          <p:nvSpPr>
            <p:cNvPr id="32" name="Round Diagonal Corner Rectangle 31"/>
            <p:cNvSpPr/>
            <p:nvPr/>
          </p:nvSpPr>
          <p:spPr>
            <a:xfrm>
              <a:off x="1907704" y="3933055"/>
              <a:ext cx="5184576" cy="1466295"/>
            </a:xfrm>
            <a:prstGeom prst="round2Diag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lvl="3"/>
              <a:r>
                <a:rPr lang="en-US" dirty="0" smtClean="0"/>
                <a:t>Periodic boundary conditions</a:t>
              </a:r>
            </a:p>
            <a:p>
              <a:pPr lvl="3"/>
              <a:endParaRPr lang="en-US" dirty="0"/>
            </a:p>
            <a:p>
              <a:pPr lvl="3"/>
              <a:r>
                <a:rPr lang="en-US" dirty="0" smtClean="0"/>
                <a:t>Anti-periodic boundary conditions (finite temperature)</a:t>
              </a:r>
            </a:p>
          </p:txBody>
        </p:sp>
        <p:pic>
          <p:nvPicPr>
            <p:cNvPr id="4" name="Picture 3"/>
            <p:cNvPicPr>
              <a:picLocks noChangeAspect="1"/>
            </p:cNvPicPr>
            <p:nvPr>
              <p:custDataLst>
                <p:tags r:id="rId3"/>
              </p:custDataLst>
            </p:nvPr>
          </p:nvPicPr>
          <p:blipFill>
            <a:blip r:embed="rId21" cstate="print">
              <a:duotone>
                <a:prstClr val="black"/>
                <a:schemeClr val="bg1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98960" y="4077072"/>
              <a:ext cx="859536" cy="276606"/>
            </a:xfrm>
            <a:prstGeom prst="rect">
              <a:avLst/>
            </a:prstGeom>
          </p:spPr>
        </p:pic>
        <p:pic>
          <p:nvPicPr>
            <p:cNvPr id="35" name="Picture 34"/>
            <p:cNvPicPr>
              <a:picLocks noChangeAspect="1"/>
            </p:cNvPicPr>
            <p:nvPr>
              <p:custDataLst>
                <p:tags r:id="rId4"/>
              </p:custDataLst>
            </p:nvPr>
          </p:nvPicPr>
          <p:blipFill>
            <a:blip r:embed="rId22" cstate="print">
              <a:extLst>
                <a:ext uri="{BEBA8EAE-BF5A-486C-A8C5-ECC9F3942E4B}">
                  <a14:imgProps xmlns:a14="http://schemas.microsoft.com/office/drawing/2010/main">
                    <a14:imgLayer r:embed="rId23">
                      <a14:imgEffect>
                        <a14:brightnessContrast bright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98960" y="4736570"/>
              <a:ext cx="891540" cy="27660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3075746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1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2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323528" y="5622339"/>
            <a:ext cx="823001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Once the </a:t>
            </a:r>
            <a:r>
              <a:rPr lang="en-US" sz="2400" u="sng" dirty="0" smtClean="0"/>
              <a:t>boundary cond. are given</a:t>
            </a:r>
            <a:r>
              <a:rPr lang="en-US" sz="2400" dirty="0" smtClean="0"/>
              <a:t> the            are determined by the dynamics.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</a:t>
            </a:r>
            <a:r>
              <a:rPr lang="en-US" dirty="0"/>
              <a:t>perturbative way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23528" y="1772816"/>
            <a:ext cx="842493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Given the boundary conditions there is a residual gauge invariance if we require that U=I is preserved</a:t>
            </a:r>
            <a:endParaRPr lang="en-US" dirty="0" smtClean="0"/>
          </a:p>
          <a:p>
            <a:endParaRPr lang="en-US" dirty="0"/>
          </a:p>
          <a:p>
            <a:r>
              <a:rPr lang="en-US" dirty="0" smtClean="0"/>
              <a:t>In the simplest case this is guaranteed provided: </a:t>
            </a:r>
          </a:p>
        </p:txBody>
      </p:sp>
      <p:pic>
        <p:nvPicPr>
          <p:cNvPr id="4" name="Picture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13242" y="2636912"/>
            <a:ext cx="2791206" cy="306324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23528" y="3284984"/>
            <a:ext cx="842493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Not every vacuum is equivalent in this context.</a:t>
            </a:r>
          </a:p>
          <a:p>
            <a:r>
              <a:rPr lang="en-US" dirty="0" smtClean="0"/>
              <a:t>Consider the fields with</a:t>
            </a:r>
          </a:p>
          <a:p>
            <a:r>
              <a:rPr lang="en-US" dirty="0" smtClean="0"/>
              <a:t>The space of moduli (i.e. space of A with F=0 modulo gauge equivalence) is classified by the constant fields (</a:t>
            </a:r>
            <a:r>
              <a:rPr lang="en-US" dirty="0" err="1" smtClean="0"/>
              <a:t>Batakis</a:t>
            </a:r>
            <a:r>
              <a:rPr lang="en-US" dirty="0" smtClean="0"/>
              <a:t>, </a:t>
            </a:r>
            <a:r>
              <a:rPr lang="en-US" dirty="0" err="1" smtClean="0"/>
              <a:t>Lazarides</a:t>
            </a:r>
            <a:r>
              <a:rPr lang="en-US" dirty="0" smtClean="0"/>
              <a:t> 1978) </a:t>
            </a:r>
            <a:endParaRPr lang="en-US" dirty="0"/>
          </a:p>
        </p:txBody>
      </p:sp>
      <p:pic>
        <p:nvPicPr>
          <p:cNvPr id="12" name="Picture 11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9832" y="3637098"/>
            <a:ext cx="857250" cy="249555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4736" y="4477112"/>
            <a:ext cx="1648206" cy="32004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323528" y="4798893"/>
            <a:ext cx="82089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In general cannot be completely gauged away without changing the </a:t>
            </a:r>
            <a:r>
              <a:rPr lang="en-US" dirty="0" err="1" smtClean="0"/>
              <a:t>b.c.</a:t>
            </a:r>
            <a:endParaRPr lang="en-US" dirty="0" smtClean="0"/>
          </a:p>
        </p:txBody>
      </p:sp>
      <p:pic>
        <p:nvPicPr>
          <p:cNvPr id="14" name="Picture 13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6216" y="5733256"/>
            <a:ext cx="763524" cy="3223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6281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</a:t>
            </a:r>
            <a:r>
              <a:rPr lang="en-US" dirty="0"/>
              <a:t>perturbative way</a:t>
            </a:r>
          </a:p>
        </p:txBody>
      </p:sp>
      <p:pic>
        <p:nvPicPr>
          <p:cNvPr id="6" name="Picture 5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1500" y="2708920"/>
            <a:ext cx="3040380" cy="1277874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23528" y="1772816"/>
            <a:ext cx="84969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After a gauge fix we can reduce to one of the non trivial and constant representatives of the gauge field (</a:t>
            </a:r>
            <a:r>
              <a:rPr lang="en-US" dirty="0" err="1" smtClean="0"/>
              <a:t>Batakis</a:t>
            </a:r>
            <a:r>
              <a:rPr lang="en-US" dirty="0" smtClean="0"/>
              <a:t>, </a:t>
            </a:r>
            <a:r>
              <a:rPr lang="en-US" dirty="0" err="1" smtClean="0"/>
              <a:t>Lazarides</a:t>
            </a:r>
            <a:r>
              <a:rPr lang="en-US" dirty="0" smtClean="0"/>
              <a:t> 1978)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3779912" y="2419146"/>
            <a:ext cx="504056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In general these </a:t>
            </a:r>
            <a:r>
              <a:rPr lang="en-US" dirty="0" err="1" smtClean="0"/>
              <a:t>eigenmodes</a:t>
            </a:r>
            <a:r>
              <a:rPr lang="en-US" dirty="0" smtClean="0"/>
              <a:t> cannot be gauged away</a:t>
            </a:r>
          </a:p>
          <a:p>
            <a:endParaRPr lang="en-US" dirty="0" smtClean="0"/>
          </a:p>
          <a:p>
            <a:r>
              <a:rPr lang="en-US" dirty="0" smtClean="0"/>
              <a:t>Consider the non-</a:t>
            </a:r>
            <a:r>
              <a:rPr lang="en-US" dirty="0" err="1" smtClean="0"/>
              <a:t>integrable</a:t>
            </a:r>
            <a:r>
              <a:rPr lang="en-US" dirty="0" smtClean="0"/>
              <a:t> phase along the non contractible path C in the compact dimension:</a:t>
            </a:r>
            <a:endParaRPr lang="en-US" dirty="0"/>
          </a:p>
        </p:txBody>
      </p:sp>
      <p:pic>
        <p:nvPicPr>
          <p:cNvPr id="12" name="Picture 11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71992" y="4118165"/>
            <a:ext cx="3495294" cy="697230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323528" y="4725144"/>
            <a:ext cx="84969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It is gauge invariant and its </a:t>
            </a:r>
            <a:r>
              <a:rPr lang="en-US" dirty="0" err="1" smtClean="0"/>
              <a:t>eigenmodes</a:t>
            </a:r>
            <a:r>
              <a:rPr lang="en-US" dirty="0" smtClean="0"/>
              <a:t> are</a:t>
            </a:r>
            <a:endParaRPr lang="en-US" dirty="0"/>
          </a:p>
        </p:txBody>
      </p:sp>
      <p:pic>
        <p:nvPicPr>
          <p:cNvPr id="16" name="Picture 15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5184727"/>
            <a:ext cx="3374136" cy="1291590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2040" y="5366464"/>
            <a:ext cx="2635758" cy="928116"/>
          </a:xfrm>
          <a:prstGeom prst="rect">
            <a:avLst/>
          </a:prstGeom>
        </p:spPr>
      </p:pic>
      <p:sp>
        <p:nvSpPr>
          <p:cNvPr id="22" name="Round Diagonal Corner Rectangle 21"/>
          <p:cNvSpPr/>
          <p:nvPr/>
        </p:nvSpPr>
        <p:spPr>
          <a:xfrm>
            <a:off x="467544" y="1916832"/>
            <a:ext cx="8064896" cy="1656184"/>
          </a:xfrm>
          <a:prstGeom prst="round2Diag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These are like the </a:t>
            </a:r>
            <a:r>
              <a:rPr lang="en-US" sz="2400" dirty="0" err="1" smtClean="0"/>
              <a:t>Aharonov-Bohm</a:t>
            </a:r>
            <a:r>
              <a:rPr lang="en-US" sz="2400" dirty="0" smtClean="0"/>
              <a:t> phases in quantum electrodynamics</a:t>
            </a:r>
          </a:p>
          <a:p>
            <a:pPr algn="ctr"/>
            <a:endParaRPr lang="en-US" sz="2400" dirty="0" smtClean="0"/>
          </a:p>
          <a:p>
            <a:pPr algn="ctr"/>
            <a:r>
              <a:rPr lang="en-US" sz="2400" dirty="0" smtClean="0"/>
              <a:t>Dynamical degrees of freedom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403485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</a:t>
            </a:r>
            <a:r>
              <a:rPr lang="en-US" dirty="0"/>
              <a:t>perturbative way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TextBox 2"/>
              <p:cNvSpPr txBox="1"/>
              <p:nvPr/>
            </p:nvSpPr>
            <p:spPr>
              <a:xfrm>
                <a:off x="251520" y="1844824"/>
                <a:ext cx="8496944" cy="137076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000" dirty="0" smtClean="0"/>
                  <a:t>The values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 smtClean="0">
                            <a:latin typeface="Cambria Math"/>
                            <a:ea typeface="Cambria Math"/>
                          </a:rPr>
                          <m:t>𝜃</m:t>
                        </m:r>
                      </m:e>
                      <m:sub>
                        <m:r>
                          <a:rPr lang="en-US" sz="2000" b="0" i="1" smtClean="0">
                            <a:latin typeface="Cambria Math"/>
                          </a:rPr>
                          <m:t>𝑗</m:t>
                        </m:r>
                      </m:sub>
                    </m:sSub>
                  </m:oMath>
                </a14:m>
                <a:r>
                  <a:rPr lang="en-US" sz="2000" dirty="0" smtClean="0"/>
                  <a:t> are determined by the dynamics. </a:t>
                </a:r>
                <a:endParaRPr lang="en-US" sz="2000" dirty="0"/>
              </a:p>
              <a:p>
                <a:r>
                  <a:rPr lang="en-US" sz="2000" dirty="0" smtClean="0"/>
                  <a:t>The vacuum is the minimum of the effective potential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/>
                          </a:rPr>
                          <m:t>𝑉</m:t>
                        </m:r>
                      </m:e>
                      <m:sub>
                        <m:r>
                          <m:rPr>
                            <m:nor/>
                          </m:rPr>
                          <a:rPr lang="en-US" sz="2000" b="0" i="0" smtClean="0">
                            <a:latin typeface="Cambria Math"/>
                          </a:rPr>
                          <m:t>eff</m:t>
                        </m:r>
                      </m:sub>
                    </m:sSub>
                    <m:r>
                      <a:rPr lang="en-US" sz="2000" b="0" i="1" smtClean="0">
                        <a:latin typeface="Cambria Math"/>
                      </a:rPr>
                      <m:t>(</m:t>
                    </m:r>
                    <m:r>
                      <a:rPr lang="en-US" sz="2000" b="0" i="1" smtClean="0">
                        <a:latin typeface="Cambria Math"/>
                        <a:ea typeface="Cambria Math"/>
                      </a:rPr>
                      <m:t>𝜃</m:t>
                    </m:r>
                    <m:r>
                      <a:rPr lang="en-US" sz="2000" b="0" i="1" smtClean="0">
                        <a:latin typeface="Cambria Math"/>
                      </a:rPr>
                      <m:t>)</m:t>
                    </m:r>
                  </m:oMath>
                </a14:m>
                <a:endParaRPr lang="en-US" sz="2000" dirty="0" smtClean="0"/>
              </a:p>
              <a:p>
                <a:r>
                  <a:rPr lang="en-US" sz="2000" dirty="0" smtClean="0"/>
                  <a:t>At tree level the potential is zero, the vacuum is not changed.</a:t>
                </a:r>
              </a:p>
              <a:p>
                <a:r>
                  <a:rPr lang="en-US" sz="2000" dirty="0" smtClean="0"/>
                  <a:t>At one loop we get the following </a:t>
                </a:r>
                <a:r>
                  <a:rPr lang="en-US" sz="2000" dirty="0" smtClean="0"/>
                  <a:t>results (massless fermions):</a:t>
                </a:r>
                <a:endParaRPr lang="en-US" sz="2000" dirty="0" smtClean="0"/>
              </a:p>
            </p:txBody>
          </p:sp>
        </mc:Choice>
        <mc:Fallback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1520" y="1844824"/>
                <a:ext cx="8496944" cy="1370760"/>
              </a:xfrm>
              <a:prstGeom prst="rect">
                <a:avLst/>
              </a:prstGeom>
              <a:blipFill rotWithShape="0">
                <a:blip r:embed="rId6"/>
                <a:stretch>
                  <a:fillRect l="-717" t="-3125" b="-714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" name="Picture 6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9553" y="3304532"/>
            <a:ext cx="6578791" cy="844547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3525" y="4229076"/>
            <a:ext cx="6172200" cy="928116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9243" y="5300963"/>
            <a:ext cx="6409156" cy="853025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23528" y="6309320"/>
            <a:ext cx="53254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With massive fermions Bessel functions appear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201608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Classification of phases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323528" y="1844824"/>
                <a:ext cx="8568952" cy="442537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000" dirty="0" smtClean="0"/>
                  <a:t>From perturbation theory we can show that in the new vacuum the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/>
                          </a:rPr>
                          <m:t>𝐴</m:t>
                        </m:r>
                      </m:e>
                      <m:sub>
                        <m:r>
                          <a:rPr lang="en-US" sz="2000" b="0" i="1" smtClean="0">
                            <a:latin typeface="Cambria Math"/>
                          </a:rPr>
                          <m:t>𝑦</m:t>
                        </m:r>
                      </m:sub>
                    </m:sSub>
                  </m:oMath>
                </a14:m>
                <a:r>
                  <a:rPr lang="en-US" sz="2000" dirty="0" smtClean="0"/>
                  <a:t> field becomes a scalar field in the adjoint representation (Higgs-like)</a:t>
                </a:r>
              </a:p>
              <a:p>
                <a:endParaRPr lang="en-US" sz="2000" dirty="0" smtClean="0"/>
              </a:p>
              <a:p>
                <a:r>
                  <a:rPr lang="en-US" sz="2000" dirty="0" smtClean="0"/>
                  <a:t>Expanding in Fourier series the other components of the gauge field</a:t>
                </a:r>
              </a:p>
              <a:p>
                <a:endParaRPr lang="en-US" sz="2000" dirty="0"/>
              </a:p>
              <a:p>
                <a:endParaRPr lang="en-US" sz="2000" dirty="0"/>
              </a:p>
              <a:p>
                <a:endParaRPr lang="en-US" sz="2000" dirty="0" smtClean="0"/>
              </a:p>
              <a:p>
                <a:r>
                  <a:rPr lang="en-US" sz="2000" dirty="0" smtClean="0"/>
                  <a:t>The mass spectrum becomes </a:t>
                </a:r>
              </a:p>
              <a:p>
                <a:endParaRPr lang="en-US" sz="2000" dirty="0" smtClean="0"/>
              </a:p>
              <a:p>
                <a:endParaRPr lang="en-US" sz="2000" dirty="0"/>
              </a:p>
              <a:p>
                <a:endParaRPr lang="en-US" sz="2000" dirty="0" smtClean="0"/>
              </a:p>
              <a:p>
                <a:endParaRPr lang="en-US" sz="2000" dirty="0"/>
              </a:p>
              <a:p>
                <a:r>
                  <a:rPr lang="en-US" altLang="ja-JP" sz="2000" dirty="0" smtClean="0"/>
                  <a:t>SU(3)</a:t>
                </a:r>
                <a:r>
                  <a:rPr lang="ja-JP" altLang="en-US" sz="2000" dirty="0"/>
                  <a:t> </a:t>
                </a:r>
                <a:r>
                  <a:rPr lang="en-US" altLang="ja-JP" sz="2000" dirty="0" smtClean="0"/>
                  <a:t>asymmetric unless </a:t>
                </a:r>
                <a:r>
                  <a:rPr lang="en-US" altLang="ja-JP" sz="2000" dirty="0" smtClean="0">
                    <a:sym typeface="Symbol" panose="05050102010706020507" pitchFamily="18" charset="2"/>
                  </a:rPr>
                  <a:t></a:t>
                </a:r>
                <a:r>
                  <a:rPr lang="en-US" altLang="ja-JP" sz="2000" baseline="-25000" dirty="0" err="1">
                    <a:sym typeface="Symbol" panose="05050102010706020507" pitchFamily="18" charset="2"/>
                  </a:rPr>
                  <a:t>i</a:t>
                </a:r>
                <a:r>
                  <a:rPr lang="en-US" altLang="ja-JP" sz="2000" dirty="0" smtClean="0">
                    <a:sym typeface="Symbol" panose="05050102010706020507" pitchFamily="18" charset="2"/>
                  </a:rPr>
                  <a:t> are all identical</a:t>
                </a:r>
                <a:endParaRPr lang="en-US" sz="2000" baseline="-25000" dirty="0"/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3528" y="1844824"/>
                <a:ext cx="8568952" cy="4425379"/>
              </a:xfrm>
              <a:prstGeom prst="rect">
                <a:avLst/>
              </a:prstGeom>
              <a:blipFill rotWithShape="0">
                <a:blip r:embed="rId4"/>
                <a:stretch>
                  <a:fillRect l="-711" t="-826" r="-213" b="-151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" name="Picture 6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83892" y="3467850"/>
            <a:ext cx="4620006" cy="825246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4944" y="4941168"/>
            <a:ext cx="3406140" cy="6720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88382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amsfonts}&#10;\pagestyle{empty}&#10;\begin{document}&#10;&#10;\begin{equation*}&#10;H \rightarrow Z Z \rightarrow l^+ l^- l^+ l^-&#10;\end{equation*}&#10;&#10;\end{document}"/>
  <p:tag name="IGUANATEXSIZE" val="20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amsfonts}&#10;\pagestyle{empty}&#10;\begin{document}&#10;&#10;\begin{equation*}&#10;\Omega(x,y+L) = \Omega(x,y)&#10;\end{equation*}&#10;&#10;&#10;\end{document}"/>
  <p:tag name="IGUANATEXSIZE" val="30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amsfonts}&#10;\pagestyle{empty}&#10;\begin{document}&#10;&#10;\begin{equation*}&#10;F_{\mu\nu} = 0&#10;\end{equation*}&#10;&#10;&#10;\end{document}"/>
  <p:tag name="IGUANATEXSIZE" val="25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amsfonts}&#10;\pagestyle{empty}&#10;\begin{document}&#10;&#10;\begin{equation*}&#10;A_y (x,y) = \sigma  &#10;\end{equation*}&#10;&#10;&#10;\end{document}"/>
  <p:tag name="IGUANATEXSIZE" val="30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amsfonts}&#10;\pagestyle{empty}&#10;\begin{document}&#10;&#10;\begin{equation*}&#10;A_\mu (x) &#10;\end{equation*}&#10;&#10;&#10;\end{document}"/>
  <p:tag name="IGUANATEXSIZE" val="30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amsfonts}&#10;\pagestyle{empty}&#10;\begin{document}&#10;&#10;\begin{equation*}&#10;\langle A_y \rangle = &#10;\begin{pmatrix}&#10;\theta_1 &amp;  &amp; \\&#10;&amp; \ddots &amp; \\&#10;&amp; &amp; \theta_N &#10;\end{pmatrix}&#10;\end{equation*}&#10;&#10;&#10;\end{document}"/>
  <p:tag name="IGUANATEXSIZE" val="30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amsfonts}&#10;\pagestyle{empty}&#10;\begin{document}&#10;&#10;\begin{equation*}&#10;W(x) = \mathcal{P}\exp\Bigl( \oint_C A_\mu \rm{dx}^\mu \Bigr)&#10;\end{equation*}&#10;&#10;&#10;\end{document}"/>
  <p:tag name="IGUANATEXSIZE" val="30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amsfonts}&#10;\pagestyle{empty}&#10;\begin{document}&#10;&#10;\begin{equation*}&#10;\langle W \rangle = &#10;\begin{pmatrix}&#10;e^{i \theta_1} &amp;  &amp; \\&#10;&amp; \ddots &amp; \\&#10;&amp; &amp; e^{i\theta_N} &#10;\end{pmatrix}&#10;\end{equation*}&#10;&#10;&#10;\end{document}"/>
  <p:tag name="IGUANATEXSIZE" val="30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amsfonts}&#10;\pagestyle{empty}&#10;\begin{document}&#10;&#10;\begin{equation*}&#10;\sum \limits_{j=1}^{N} \theta_j = 0~ (\rm{mod}~2\pi)&#10;\end{equation*}&#10;&#10;&#10;\end{document}"/>
  <p:tag name="IGUANATEXSIZE" val="30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amsfonts}&#10;\pagestyle{empty}&#10;\begin{document}&#10;&#10;\begin{equation*}&#10;V_{\rm eff}^{\rm g+ghost}(\theta)= &#10;- (d-2) f(d,L) {\sum \limits_{j,k=1}^{N}}{\sum \limits_{n=1}^{\infty}}  &#10;\frac{1}{n^d}\cos n(\theta_j - \theta_k)&#10;\end{equation*}&#10;\end{document}"/>
  <p:tag name="IGUANATEXSIZE" val="30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amsfonts}&#10;\pagestyle{empty}&#10;\begin{document}&#10;&#10;\begin{equation*}&#10;V_{\rm eff}^{\rm fund.}(\theta)= &#10; 2^{d/2} f(d,L) {\sum \limits_{j=1}^{N}}{\sum \limits_{n=1}^{\infty}}  &#10;\frac{1}{n^d}\cos n(\theta_j - \beta^{\rm f})&#10;\end{equation*}&#10;\end{document}"/>
  <p:tag name="IGUANATEXSIZE" val="3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amsfonts}&#10;\pagestyle{empty}&#10;\begin{document}&#10;&#10;\begin{equation*}&#10;\mathcal{L} = \frac{1}{2}F_{\mu\nu} F^{\mu\nu} + \bar\psi i \gamma_\mu D_\mu \psi&#10;\end{equation*}&#10;&#10;\begin{equation*}&#10;D_\mu \psi = (\partial_\mu +ig \mathcal{T}^\alpha A^\alpha_\mu)\psi&#10;\end{equation*}&#10;\end{document}"/>
  <p:tag name="IGUANATEXSIZE" val="30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amsfonts}&#10;\pagestyle{empty}&#10;\begin{document}&#10;&#10;\begin{equation*}&#10;V_{\rm eff}^{\rm adj.}(\theta)= &#10; 2^{d/2} f(d,L) {\sum \limits_{j,k=1}^{N}}{\sum \limits_{n=1}^{\infty}}  &#10;\frac{1}{n^d}\cos n(\theta_j - \theta_k - \beta^{\rm ad})&#10;\end{equation*}&#10;\end{document}"/>
  <p:tag name="IGUANATEXSIZE" val="30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amsfonts}&#10;\pagestyle{empty}&#10;\begin{document}&#10;&#10;\begin{equation*}&#10;A_M(x,y) = \frac{1}{\sqrt L}{\sum \limits_{-\infty}^{\infty}}&#10;A_M^{(n)}(x)e^{2\pi iny/L}&#10;\end{equation*}&#10;&#10;&#10;\end{document}"/>
  <p:tag name="IGUANATEXSIZE" val="30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amsfonts}&#10;\pagestyle{empty}&#10;\begin{document}&#10;&#10;\begin{equation*}&#10;m_n^2 = \frac{4\pi^2}{L^2}&#10;\Bigl(n+\frac{\theta_j - \theta_k}{2\pi}\Bigr)^2&#10;\end{equation*}&#10;&#10;&#10;\end{document}"/>
  <p:tag name="IGUANATEXSIZE" val="30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amsfonts}&#10;\pagestyle{empty}&#10;\begin{document}&#10;&#10;\begin{equation*}&#10;(\theta_1, \theta_2, \theta_3) =&#10;(\pm \frac{2}{3},\pm \frac{2}{3},\pm \frac{2}{3}) &#10;\end{equation*}&#10;&#10;\end{document}"/>
  <p:tag name="IGUANATEXSIZE" val="35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amsfonts}&#10;\pagestyle{empty}&#10;\begin{document}&#10;&#10;\begin{equation*}&#10;(\theta_1, \theta_2, \theta_3) =&#10;(0,0,0) &#10;\end{equation*}&#10;&#10;\end{document}"/>
  <p:tag name="IGUANATEXSIZE" val="35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amsfonts}&#10;\pagestyle{empty}&#10;\begin{document}&#10;&#10;\begin{equation*}&#10;(\theta_1, \theta_2, \theta_3) =&#10;(\frac{2}{3},-\frac{2}{3},0) &#10;\end{equation*}&#10;&#10;\end{document}"/>
  <p:tag name="IGUANATEXSIZE" val="35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amsfonts}&#10;\pagestyle{empty}&#10;\begin{document}&#10;&#10;\begin{eqnarray*}&#10;(\theta_1, \theta_2, \theta_3) &amp;=&amp;&#10;(\pm \frac{2}{3},\pm \frac{2}{3},\pm \frac{2}{3})\\&#10;&amp;=&amp; (0,0,0) &#10;\end{eqnarray*}&#10;&#10;\end{document}"/>
  <p:tag name="IGUANATEXSIZE" val="35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amsfonts}&#10;\pagestyle{empty}&#10;\begin{document}&#10;&#10;\begin{equation*}&#10;(\theta_1, \theta_2, \theta_3) =&#10;(\frac{2}{3},-\frac{2}{3},0) &#10;\end{equation*}&#10;&#10;\end{document}"/>
  <p:tag name="IGUANATEXSIZE" val="35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amsfonts}&#10;\pagestyle{empty}&#10;\begin{document}&#10;&#10;\begin{eqnarray*}&#10;(\theta_1, \theta_2, \theta_3) &amp;=&amp; &#10;(\pm \frac{1}{3}, \pm \frac{1}{3}, \mp \frac{2}{3})\\&#10;&amp;=&amp;(\pi, \pi, 0) &#10;\end{eqnarray*}&#10;&#10;\end{document}"/>
  <p:tag name="IGUANATEXSIZE" val="35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amsfonts}&#10;\pagestyle{empty}&#10;\begin{document}&#10;&#10;\begin{eqnarray*}&#10;(\theta_1, \theta_2, \theta_3) &amp;=&amp; &#10;(\pm \frac{2}{3}, \pm \frac{2}{3}, \pm \frac{2}{3})\\&#10;&amp;=&amp;(0,0,0) &#10;\end{eqnarray*}&#10;&#10;\end{document}"/>
  <p:tag name="IGUANATEXSIZE" val="35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amsfonts}&#10;\pagestyle{empty}&#10;\begin{document}&#10;&#10;\begin{equation*}&#10;M_0 = \mathbb{R}^{1,d-2}\otimes \mathbb{S}^1&#10;\end{equation*}&#10;&#10;\end{document}"/>
  <p:tag name="IGUANATEXSIZE" val="30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amsfonts}&#10;\pagestyle{empty}&#10;\begin{document}&#10;&#10;\begin{eqnarray*}&#10;\langle P_3 \rangle&#10;\end{eqnarray*}&#10;&#10;\end{document}"/>
  <p:tag name="IGUANATEXSIZE" val="30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amsfonts}&#10;\pagestyle{empty}&#10;\begin{document}&#10;&#10;\begin{eqnarray*}&#10;\beta = \frac{6}{g_0^2}&#10;\end{eqnarray*}&#10;&#10;\end{document}"/>
  <p:tag name="IGUANATEXSIZE" val="30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amsfonts}&#10;\pagestyle{empty}&#10;\begin{document}&#10;&#10;\begin{eqnarray*}&#10;\langle P_3 \rangle&#10;\end{eqnarray*}&#10;&#10;\end{document}"/>
  <p:tag name="IGUANATEXSIZE" val="30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amsfonts}&#10;\pagestyle{empty}&#10;\begin{document}&#10;&#10;\begin{eqnarray*}&#10;{\prod \limits_{j&gt;k}} \sin^2 \frac{\theta_j - \theta_k}{2}&#10;\end{eqnarray*}&#10;&#10;\end{document}"/>
  <p:tag name="IGUANATEXSIZE" val="30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amsfonts}&#10;\pagestyle{empty}&#10;\begin{document}&#10;&#10;\begin{eqnarray*}&#10;\psi (x,y+L) = e^{-i\alpha} \psi (x,y)&#10;\end{eqnarray*}&#10;&#10;\end{document}"/>
  <p:tag name="IGUANATEXSIZE" val="30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amsfonts}&#10;\pagestyle{empty}&#10;\begin{document}&#10;&#10;\begin{eqnarray*}&#10;\langle \chi_3 \rangle = V \cdot &#10;( \langle |P|^2 \rangle - \langle |P| \rangle ^2)&#10;\end{eqnarray*}&#10;&#10;\end{document}"/>
  <p:tag name="IGUANATEXSIZE" val="27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amsfonts}&#10;\pagestyle{empty}&#10;\begin{document}&#10;&#10;\begin{equation*}&#10;\beta = 5.30&#10;\end{equation*}&#10;&#10;&#10;\end{document}"/>
  <p:tag name="IGUANATEXSIZE" val="20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amsfonts}&#10;\pagestyle{empty}&#10;\begin{document}&#10;&#10;\begin{equation*}&#10;\beta = 5.54&#10;\end{equation*}&#10;&#10;&#10;\end{document}"/>
  <p:tag name="IGUANATEXSIZE" val="20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amsfonts}&#10;\pagestyle{empty}&#10;\begin{document}&#10;&#10;\begin{eqnarray*}&#10;{\prod \limits_{j&gt;k}} \sin^2 \frac{\theta_j - \theta_k}{2}&#10;\end{eqnarray*}&#10;&#10;\end{document}"/>
  <p:tag name="IGUANATEXSIZE" val="30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amsfonts}&#10;\pagestyle{empty}&#10;\begin{document}&#10;&#10;\begin{equation*}&#10;\beta = 5.95&#10;\end{equation*}&#10;&#10;&#10;\end{document}"/>
  <p:tag name="IGUANATEXSIZE" val="25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amsfonts}&#10;\pagestyle{empty}&#10;\begin{document}&#10;&#10;\begin{equation*}&#10;\beta_a = 0&#10;\end{equation*}&#10;&#10;&#10;\end{document}"/>
  <p:tag name="IGUANATEXSIZE" val="30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amsfonts}&#10;\pagestyle{empty}&#10;\begin{document}&#10;&#10;\begin{equation*}&#10;\beta = 6.50&#10;\end{equation*}&#10;&#10;&#10;\end{document}"/>
  <p:tag name="IGUANATEXSIZE" val="30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amsfonts}&#10;\pagestyle{empty}&#10;\begin{document}&#10;&#10;\begin{equation*}&#10;\beta_a = \pi&#10;\end{equation*}&#10;&#10;&#10;\end{document}"/>
  <p:tag name="IGUANATEXSIZE" val="30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amsfonts}&#10;\pagestyle{empty}&#10;\begin{document}&#10;&#10;\begin{equation*}&#10;A_\mu (x, y+L)= A_\mu(x)&#10;\end{equation*}&#10;&#10;\end{document}"/>
  <p:tag name="IGUANATEXSIZE" val="30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amsfonts}&#10;\pagestyle{empty}&#10;\begin{document}&#10;&#10;\begin{equation*}&#10;\psi(x, y+L)= e^{i\beta_a}\psi(x)&#10;\end{equation*}&#10;&#10;&#10;\end{document}"/>
  <p:tag name="IGUANATEXSIZE" val="30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amsfonts}&#10;\pagestyle{empty}&#10;\begin{document}&#10;&#10;\begin{equation*}&#10;A_\mu (h_a(x))= U_a A_\mu(x) U_a^\dagger&#10;\end{equation*}&#10;&#10;\end{document}"/>
  <p:tag name="IGUANATEXSIZE" val="30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amsfonts}&#10;\pagestyle{empty}&#10;\begin{document}&#10;&#10;\begin{equation*}&#10;\psi(h_a(x))= e^{i\beta_a}T_a(U_a) \psi(x)&#10;\end{equation*}&#10;&#10;&#10;\end{document}"/>
  <p:tag name="IGUANATEXSIZE" val="30"/>
</p:tagLst>
</file>

<file path=ppt/theme/theme1.xml><?xml version="1.0" encoding="utf-8"?>
<a:theme xmlns:a="http://schemas.openxmlformats.org/drawingml/2006/main" name="ThemeKEK">
  <a:themeElements>
    <a:clrScheme name="Perspective">
      <a:dk1>
        <a:sysClr val="windowText" lastClr="000000"/>
      </a:dk1>
      <a:lt1>
        <a:sysClr val="window" lastClr="FFFFFF"/>
      </a:lt1>
      <a:dk2>
        <a:srgbClr val="283138"/>
      </a:dk2>
      <a:lt2>
        <a:srgbClr val="FF8600"/>
      </a:lt2>
      <a:accent1>
        <a:srgbClr val="838D9B"/>
      </a:accent1>
      <a:accent2>
        <a:srgbClr val="D2610C"/>
      </a:accent2>
      <a:accent3>
        <a:srgbClr val="80716A"/>
      </a:accent3>
      <a:accent4>
        <a:srgbClr val="94147C"/>
      </a:accent4>
      <a:accent5>
        <a:srgbClr val="5D5AD2"/>
      </a:accent5>
      <a:accent6>
        <a:srgbClr val="6F6C7D"/>
      </a:accent6>
      <a:hlink>
        <a:srgbClr val="6187E3"/>
      </a:hlink>
      <a:folHlink>
        <a:srgbClr val="7B8EB8"/>
      </a:folHlink>
    </a:clrScheme>
    <a:fontScheme name="Verve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ThemeKEK</Template>
  <TotalTime>21394</TotalTime>
  <Words>1015</Words>
  <Application>Microsoft Office PowerPoint</Application>
  <PresentationFormat>On-screen Show (4:3)</PresentationFormat>
  <Paragraphs>221</Paragraphs>
  <Slides>24</Slides>
  <Notes>8</Notes>
  <HiddenSlides>2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34" baseType="lpstr">
      <vt:lpstr>HGS教科書体</vt:lpstr>
      <vt:lpstr>HGｺﾞｼｯｸM</vt:lpstr>
      <vt:lpstr>ＭＳ ゴシック</vt:lpstr>
      <vt:lpstr>Arial</vt:lpstr>
      <vt:lpstr>Calibri</vt:lpstr>
      <vt:lpstr>Cambria Math</vt:lpstr>
      <vt:lpstr>Century Gothic</vt:lpstr>
      <vt:lpstr>Courier New</vt:lpstr>
      <vt:lpstr>Symbol</vt:lpstr>
      <vt:lpstr>ThemeKEK</vt:lpstr>
      <vt:lpstr>Hosotani mechanism on the lattice</vt:lpstr>
      <vt:lpstr>Summary</vt:lpstr>
      <vt:lpstr>Breaking the symmetry</vt:lpstr>
      <vt:lpstr>Hosotani mechanism</vt:lpstr>
      <vt:lpstr>The perturbative way</vt:lpstr>
      <vt:lpstr>The perturbative way</vt:lpstr>
      <vt:lpstr>The perturbative way</vt:lpstr>
      <vt:lpstr>The perturbative way</vt:lpstr>
      <vt:lpstr>Classification of phases</vt:lpstr>
      <vt:lpstr>Perturbative predictions</vt:lpstr>
      <vt:lpstr>Perturbative predictions</vt:lpstr>
      <vt:lpstr>Perturbative predictions</vt:lpstr>
      <vt:lpstr>Lattice simulations</vt:lpstr>
      <vt:lpstr>Literature</vt:lpstr>
      <vt:lpstr>The lattice way</vt:lpstr>
      <vt:lpstr>Polyakov loop eigenmodes</vt:lpstr>
      <vt:lpstr>Phase diagram</vt:lpstr>
      <vt:lpstr>Fundamental fermions</vt:lpstr>
      <vt:lpstr>Preliminary results</vt:lpstr>
      <vt:lpstr>Approaching the transition point</vt:lpstr>
      <vt:lpstr>The phase space</vt:lpstr>
      <vt:lpstr>Adjoint case: PL eigenvalues</vt:lpstr>
      <vt:lpstr>Polyakov Loop eigenvalues</vt:lpstr>
      <vt:lpstr>Plans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Hosotani mechanism on the lattice</dc:title>
  <dc:creator>Guido</dc:creator>
  <cp:lastModifiedBy>Guido</cp:lastModifiedBy>
  <cp:revision>248</cp:revision>
  <dcterms:created xsi:type="dcterms:W3CDTF">2013-04-30T05:17:26Z</dcterms:created>
  <dcterms:modified xsi:type="dcterms:W3CDTF">2013-08-02T06:55:42Z</dcterms:modified>
</cp:coreProperties>
</file>