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2"/>
  </p:sldMasterIdLst>
  <p:notesMasterIdLst>
    <p:notesMasterId r:id="rId29"/>
  </p:notesMasterIdLst>
  <p:sldIdLst>
    <p:sldId id="257" r:id="rId3"/>
    <p:sldId id="310" r:id="rId4"/>
    <p:sldId id="318" r:id="rId5"/>
    <p:sldId id="270" r:id="rId6"/>
    <p:sldId id="271" r:id="rId7"/>
    <p:sldId id="319" r:id="rId8"/>
    <p:sldId id="296" r:id="rId9"/>
    <p:sldId id="297" r:id="rId10"/>
    <p:sldId id="307" r:id="rId11"/>
    <p:sldId id="298" r:id="rId12"/>
    <p:sldId id="320" r:id="rId13"/>
    <p:sldId id="283" r:id="rId14"/>
    <p:sldId id="313" r:id="rId15"/>
    <p:sldId id="314" r:id="rId16"/>
    <p:sldId id="289" r:id="rId17"/>
    <p:sldId id="285" r:id="rId18"/>
    <p:sldId id="288" r:id="rId19"/>
    <p:sldId id="290" r:id="rId20"/>
    <p:sldId id="291" r:id="rId21"/>
    <p:sldId id="293" r:id="rId22"/>
    <p:sldId id="295" r:id="rId23"/>
    <p:sldId id="311" r:id="rId24"/>
    <p:sldId id="315" r:id="rId25"/>
    <p:sldId id="316" r:id="rId26"/>
    <p:sldId id="317" r:id="rId27"/>
    <p:sldId id="280" r:id="rId2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gu" initials="m" lastIdx="1" clrIdx="0">
    <p:extLst>
      <p:ext uri="{19B8F6BF-5375-455C-9EA6-DF929625EA0E}">
        <p15:presenceInfo xmlns:p15="http://schemas.microsoft.com/office/powerpoint/2012/main" userId="mog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2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102E7-96DB-4225-A485-47D0D3F52D61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9CF98-2358-45E3-AD6A-404FF428184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22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440B-707B-49F3-B88B-01B2155ABBD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55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CF98-2358-45E3-AD6A-404FF428184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41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CF98-2358-45E3-AD6A-404FF428184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06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CF98-2358-45E3-AD6A-404FF4281847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53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9CF98-2358-45E3-AD6A-404FF4281847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08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60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07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27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26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70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64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54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02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21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41B8-88EB-4815-B96E-7008447A1178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25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41B8-88EB-4815-B96E-7008447A1178}" type="datetimeFigureOut">
              <a:rPr kumimoji="1" lang="ja-JP" altLang="en-US" smtClean="0"/>
              <a:pPr/>
              <a:t>2013/7/29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5F04-0EFE-431E-8FB5-553977EF3C6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43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41.png"/><Relationship Id="rId5" Type="http://schemas.openxmlformats.org/officeDocument/2006/relationships/image" Target="../media/image11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18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49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8.png"/><Relationship Id="rId3" Type="http://schemas.openxmlformats.org/officeDocument/2006/relationships/image" Target="../media/image52.png"/><Relationship Id="rId7" Type="http://schemas.openxmlformats.org/officeDocument/2006/relationships/image" Target="../media/image49.png"/><Relationship Id="rId12" Type="http://schemas.openxmlformats.org/officeDocument/2006/relationships/image" Target="../media/image67.png"/><Relationship Id="rId2" Type="http://schemas.openxmlformats.org/officeDocument/2006/relationships/image" Target="../media/image6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57.png"/><Relationship Id="rId5" Type="http://schemas.openxmlformats.org/officeDocument/2006/relationships/image" Target="../media/image65.png"/><Relationship Id="rId15" Type="http://schemas.openxmlformats.org/officeDocument/2006/relationships/image" Target="../media/image70.png"/><Relationship Id="rId10" Type="http://schemas.openxmlformats.org/officeDocument/2006/relationships/image" Target="../media/image51.png"/><Relationship Id="rId4" Type="http://schemas.openxmlformats.org/officeDocument/2006/relationships/image" Target="../media/image55.png"/><Relationship Id="rId9" Type="http://schemas.openxmlformats.org/officeDocument/2006/relationships/image" Target="../media/image56.png"/><Relationship Id="rId1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2.png"/><Relationship Id="rId7" Type="http://schemas.openxmlformats.org/officeDocument/2006/relationships/image" Target="../media/image6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6.png"/><Relationship Id="rId10" Type="http://schemas.openxmlformats.org/officeDocument/2006/relationships/image" Target="../media/image18.png"/><Relationship Id="rId4" Type="http://schemas.openxmlformats.org/officeDocument/2006/relationships/image" Target="../media/image65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12" Type="http://schemas.openxmlformats.org/officeDocument/2006/relationships/image" Target="../media/image1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80.png"/><Relationship Id="rId5" Type="http://schemas.openxmlformats.org/officeDocument/2006/relationships/image" Target="../media/image30.png"/><Relationship Id="rId10" Type="http://schemas.openxmlformats.org/officeDocument/2006/relationships/image" Target="../media/image79.png"/><Relationship Id="rId4" Type="http://schemas.openxmlformats.org/officeDocument/2006/relationships/image" Target="../media/image75.png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3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32.png"/><Relationship Id="rId10" Type="http://schemas.openxmlformats.org/officeDocument/2006/relationships/image" Target="../media/image90.png"/><Relationship Id="rId4" Type="http://schemas.openxmlformats.org/officeDocument/2006/relationships/image" Target="../media/image86.png"/><Relationship Id="rId9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0" Type="http://schemas.openxmlformats.org/officeDocument/2006/relationships/image" Target="../media/image32.png"/><Relationship Id="rId4" Type="http://schemas.openxmlformats.org/officeDocument/2006/relationships/image" Target="../media/image88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5.png"/><Relationship Id="rId4" Type="http://schemas.openxmlformats.org/officeDocument/2006/relationships/image" Target="../media/image86.png"/><Relationship Id="rId9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8.png"/><Relationship Id="rId7" Type="http://schemas.openxmlformats.org/officeDocument/2006/relationships/image" Target="../media/image3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18.png"/><Relationship Id="rId5" Type="http://schemas.openxmlformats.org/officeDocument/2006/relationships/image" Target="../media/image89.png"/><Relationship Id="rId10" Type="http://schemas.openxmlformats.org/officeDocument/2006/relationships/image" Target="../media/image92.png"/><Relationship Id="rId4" Type="http://schemas.openxmlformats.org/officeDocument/2006/relationships/image" Target="../media/image85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778" y="621102"/>
            <a:ext cx="8809548" cy="765595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dirty="0"/>
              <a:t>A </a:t>
            </a:r>
            <a:r>
              <a:rPr lang="en-US" altLang="ja-JP" sz="2400" b="1" dirty="0" smtClean="0"/>
              <a:t>direct relation between confinement </a:t>
            </a:r>
            <a:r>
              <a:rPr lang="en-US" altLang="ja-JP" sz="2400" b="1" dirty="0"/>
              <a:t>and </a:t>
            </a:r>
            <a:r>
              <a:rPr lang="en-US" altLang="ja-JP" sz="2400" b="1" dirty="0" smtClean="0"/>
              <a:t>chiral symmetry breaking </a:t>
            </a:r>
            <a:br>
              <a:rPr lang="en-US" altLang="ja-JP" sz="2400" b="1" dirty="0" smtClean="0"/>
            </a:br>
            <a:r>
              <a:rPr lang="en-US" altLang="ja-JP" sz="2400" b="1" dirty="0" smtClean="0"/>
              <a:t>in temporally odd-number lattice </a:t>
            </a:r>
            <a:r>
              <a:rPr lang="en-US" altLang="ja-JP" sz="2400" b="1" dirty="0"/>
              <a:t>QCD</a:t>
            </a:r>
            <a:endParaRPr lang="ja-JP" altLang="en-US" sz="2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4652379" y="6247579"/>
            <a:ext cx="4301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Lattice 2013 July 29, 2013, Mainz</a:t>
            </a:r>
            <a:endParaRPr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6309" y="1543120"/>
            <a:ext cx="7698886" cy="369332"/>
          </a:xfrm>
          <a:prstGeom prst="rect">
            <a:avLst/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Takahiro </a:t>
            </a:r>
            <a:r>
              <a:rPr lang="en-US" altLang="ja-JP" dirty="0" err="1" smtClean="0"/>
              <a:t>Doi</a:t>
            </a:r>
            <a:r>
              <a:rPr lang="en-US" altLang="ja-JP" dirty="0" smtClean="0"/>
              <a:t> (Kyoto University)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59444" y="2035007"/>
            <a:ext cx="4339458" cy="9233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 collaboration with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Hideo </a:t>
            </a:r>
            <a:r>
              <a:rPr lang="en-US" altLang="ja-JP" dirty="0" err="1" smtClean="0"/>
              <a:t>Suganuma</a:t>
            </a:r>
            <a:r>
              <a:rPr lang="en-US" altLang="ja-JP" dirty="0" smtClean="0"/>
              <a:t> (Kyoto </a:t>
            </a:r>
            <a:r>
              <a:rPr lang="en-US" altLang="ja-JP" dirty="0" err="1" smtClean="0"/>
              <a:t>Univesity</a:t>
            </a:r>
            <a:r>
              <a:rPr lang="en-US" altLang="ja-JP" dirty="0" smtClean="0"/>
              <a:t>)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Takumi </a:t>
            </a:r>
            <a:r>
              <a:rPr lang="en-US" altLang="ja-JP" dirty="0" err="1" smtClean="0"/>
              <a:t>Iritani</a:t>
            </a:r>
            <a:r>
              <a:rPr lang="en-US" altLang="ja-JP" dirty="0" smtClean="0"/>
              <a:t>       (KEK)</a:t>
            </a:r>
            <a:endParaRPr lang="en-US" altLang="ja-JP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4778" y="3328542"/>
            <a:ext cx="8809549" cy="258532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Abstract:</a:t>
            </a:r>
          </a:p>
          <a:p>
            <a:r>
              <a:rPr lang="en-US" altLang="ja-JP" dirty="0" smtClean="0"/>
              <a:t>  We </a:t>
            </a:r>
            <a:r>
              <a:rPr lang="en-US" altLang="ja-JP" dirty="0"/>
              <a:t>derive an identity connecting </a:t>
            </a:r>
            <a:r>
              <a:rPr lang="en-US" altLang="ja-JP" dirty="0" err="1"/>
              <a:t>Polyakov</a:t>
            </a:r>
            <a:r>
              <a:rPr lang="en-US" altLang="ja-JP" dirty="0"/>
              <a:t> loop and Dirac modes in temporally </a:t>
            </a:r>
            <a:endParaRPr lang="en-US" altLang="ja-JP" dirty="0" smtClean="0"/>
          </a:p>
          <a:p>
            <a:r>
              <a:rPr lang="en-US" altLang="ja-JP" dirty="0" smtClean="0"/>
              <a:t>odd-number </a:t>
            </a:r>
            <a:r>
              <a:rPr lang="en-US" altLang="ja-JP" dirty="0"/>
              <a:t>lattice, where the temporal length is odd in lattice unit. </a:t>
            </a:r>
            <a:endParaRPr lang="en-US" altLang="ja-JP" dirty="0" smtClean="0"/>
          </a:p>
          <a:p>
            <a:r>
              <a:rPr lang="en-US" altLang="ja-JP" dirty="0" smtClean="0"/>
              <a:t>This </a:t>
            </a:r>
            <a:r>
              <a:rPr lang="en-US" altLang="ja-JP" dirty="0"/>
              <a:t>identity describes the relation between confinement </a:t>
            </a:r>
            <a:r>
              <a:rPr lang="en-US" altLang="ja-JP" dirty="0" smtClean="0"/>
              <a:t>and chiral </a:t>
            </a:r>
            <a:r>
              <a:rPr lang="en-US" altLang="ja-JP" dirty="0"/>
              <a:t>symmetry breaking</a:t>
            </a:r>
            <a:r>
              <a:rPr lang="en-US" altLang="ja-JP" dirty="0" smtClean="0"/>
              <a:t>. </a:t>
            </a:r>
          </a:p>
          <a:p>
            <a:r>
              <a:rPr lang="en-US" altLang="ja-JP" dirty="0" smtClean="0"/>
              <a:t>From </a:t>
            </a:r>
            <a:r>
              <a:rPr lang="en-US" altLang="ja-JP" dirty="0"/>
              <a:t>this identity, we conclude that there is no </a:t>
            </a:r>
            <a:r>
              <a:rPr lang="en-US" altLang="ja-JP" dirty="0" smtClean="0"/>
              <a:t>one-to-one </a:t>
            </a:r>
            <a:r>
              <a:rPr lang="en-US" altLang="ja-JP" dirty="0"/>
              <a:t>correspondence between </a:t>
            </a:r>
            <a:endParaRPr lang="en-US" altLang="ja-JP" dirty="0" smtClean="0"/>
          </a:p>
          <a:p>
            <a:r>
              <a:rPr lang="en-US" altLang="ja-JP" dirty="0" smtClean="0"/>
              <a:t>confinement </a:t>
            </a:r>
            <a:r>
              <a:rPr lang="en-US" altLang="ja-JP" dirty="0"/>
              <a:t>and chiral symmetry </a:t>
            </a:r>
            <a:r>
              <a:rPr lang="en-US" altLang="ja-JP" dirty="0" smtClean="0"/>
              <a:t>breaking in QCD.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We have </a:t>
            </a:r>
            <a:r>
              <a:rPr lang="en-US" altLang="ja-JP" dirty="0"/>
              <a:t>numerically confirmed this identity. </a:t>
            </a:r>
            <a:r>
              <a:rPr lang="en-US" altLang="ja-JP" dirty="0" smtClean="0"/>
              <a:t>Moreover</a:t>
            </a:r>
            <a:r>
              <a:rPr lang="en-US" altLang="ja-JP" dirty="0"/>
              <a:t>, modifying </a:t>
            </a:r>
            <a:r>
              <a:rPr lang="en-US" altLang="ja-JP" dirty="0" err="1"/>
              <a:t>Kogut</a:t>
            </a:r>
            <a:r>
              <a:rPr lang="en-US" altLang="ja-JP" dirty="0"/>
              <a:t>-Susskind </a:t>
            </a:r>
            <a:r>
              <a:rPr lang="en-US" altLang="ja-JP" dirty="0" smtClean="0"/>
              <a:t>formalism for </a:t>
            </a:r>
            <a:r>
              <a:rPr lang="en-US" altLang="ja-JP" dirty="0"/>
              <a:t>even lattice, we develop the method for spin-</a:t>
            </a:r>
            <a:r>
              <a:rPr lang="en-US" altLang="ja-JP" dirty="0" err="1"/>
              <a:t>diagonalizing</a:t>
            </a:r>
            <a:r>
              <a:rPr lang="en-US" altLang="ja-JP" dirty="0"/>
              <a:t> Dirac operator </a:t>
            </a:r>
            <a:endParaRPr lang="en-US" altLang="ja-JP" dirty="0" smtClean="0"/>
          </a:p>
          <a:p>
            <a:r>
              <a:rPr lang="en-US" altLang="ja-JP" dirty="0" smtClean="0"/>
              <a:t>in the temporally </a:t>
            </a:r>
            <a:r>
              <a:rPr lang="en-US" altLang="ja-JP" dirty="0"/>
              <a:t>odd-number lattice.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99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PolyakovloopDiracZeroModeC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972" y="1988971"/>
            <a:ext cx="5391903" cy="2372056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 rot="16200000">
            <a:off x="2837391" y="3369731"/>
            <a:ext cx="211666" cy="2082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23461" y="4572001"/>
            <a:ext cx="319183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removing low-lying Dirac modes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L_{\rm P}&#10;\end{align*}&lt;/body&gt;&#10;  &lt;fcolor&gt;FF000000&lt;/fcolor&gt;&#10;  &lt;bcolor&gt;FFFFFFFF&lt;/bcolor&gt;&#10;  &lt;transparent&gt;True&lt;/transparent&gt;&#10;  &lt;resolution&gt;1800&lt;/resolution&gt;&#10;  &lt;imageh&gt;208&lt;/imageh&gt;&#10;  &lt;imagew&gt;28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2444" y="2463417"/>
            <a:ext cx="298450" cy="22013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027977" y="2370282"/>
            <a:ext cx="153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</a:t>
            </a:r>
            <a:r>
              <a:rPr kumimoji="1" lang="en-US" altLang="ja-JP" dirty="0" err="1" smtClean="0"/>
              <a:t>Polyakov</a:t>
            </a:r>
            <a:r>
              <a:rPr kumimoji="1" lang="en-US" altLang="ja-JP" dirty="0" smtClean="0"/>
              <a:t> loop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4733" y="5334001"/>
            <a:ext cx="659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fter removing the essence of CSB, the confinement property is kept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68861" y="5836606"/>
            <a:ext cx="7031672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one-to-one correspondence does not hold </a:t>
            </a:r>
          </a:p>
          <a:p>
            <a:r>
              <a:rPr lang="en-US" altLang="ja-JP" sz="2400" dirty="0" smtClean="0"/>
              <a:t>for confinement and </a:t>
            </a:r>
            <a:r>
              <a:rPr lang="en-US" altLang="ja-JP" sz="2400" dirty="0" err="1" smtClean="0"/>
              <a:t>chiral</a:t>
            </a:r>
            <a:r>
              <a:rPr lang="en-US" altLang="ja-JP" sz="2400" dirty="0" smtClean="0"/>
              <a:t> symmetry breaking in QCD.</a:t>
            </a:r>
            <a:endParaRPr kumimoji="1" lang="ja-JP" altLang="en-US" sz="2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4881504" y="1347357"/>
            <a:ext cx="4298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Gongyo</a:t>
            </a:r>
            <a:r>
              <a:rPr lang="en-US" altLang="ja-JP" sz="1400" dirty="0" smtClean="0"/>
              <a:t>, T. </a:t>
            </a:r>
            <a:r>
              <a:rPr lang="en-US" altLang="ja-JP" sz="1400" dirty="0" err="1" smtClean="0"/>
              <a:t>Iritani</a:t>
            </a:r>
            <a:r>
              <a:rPr lang="en-US" altLang="ja-JP" sz="1400" dirty="0" smtClean="0"/>
              <a:t>, H. </a:t>
            </a:r>
            <a:r>
              <a:rPr lang="en-US" altLang="ja-JP" sz="1400" dirty="0" err="1" smtClean="0"/>
              <a:t>Suganuma</a:t>
            </a:r>
            <a:r>
              <a:rPr lang="en-US" altLang="ja-JP" sz="1400" dirty="0" smtClean="0"/>
              <a:t>, </a:t>
            </a:r>
            <a:r>
              <a:rPr lang="en-US" altLang="ja-JP" sz="1400" dirty="0" smtClean="0">
                <a:ea typeface="MS PGothic" panose="020B0600070205080204" pitchFamily="50" charset="-128"/>
              </a:rPr>
              <a:t>PRD86 </a:t>
            </a:r>
            <a:r>
              <a:rPr lang="en-US" altLang="ja-JP" sz="1400" dirty="0">
                <a:ea typeface="MS PGothic" panose="020B0600070205080204" pitchFamily="50" charset="-128"/>
              </a:rPr>
              <a:t>(2012) </a:t>
            </a:r>
            <a:r>
              <a:rPr lang="en-US" altLang="ja-JP" sz="1400" dirty="0" smtClean="0">
                <a:ea typeface="MS PGothic" panose="020B0600070205080204" pitchFamily="50" charset="-128"/>
              </a:rPr>
              <a:t>034510</a:t>
            </a:r>
            <a:endParaRPr lang="ja-JP" altLang="en-US" sz="1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L_{\rm P} \rangle &#10;  \begin{cases}&#10;    =0 \ \ \ (F_q=\infty,\ {\rm confinement \ phase})\\&#10;    \neq 0 \ \ \ (F_q:{\rm finite},\ {\rm deconfinement \ phase})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502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44" y="2800274"/>
            <a:ext cx="3251056" cy="579804"/>
          </a:xfrm>
          <a:prstGeom prst="rect">
            <a:avLst/>
          </a:prstGeom>
        </p:spPr>
      </p:pic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336429" y="365126"/>
            <a:ext cx="8376249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 smtClean="0"/>
              <a:t>Confinement and Chiral Symmetry Breaking</a:t>
            </a:r>
            <a:endParaRPr kumimoji="1" lang="ja-JP" altLang="en-US" sz="3600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61" y="6089660"/>
            <a:ext cx="506818" cy="3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3600" dirty="0"/>
              <a:t>C</a:t>
            </a:r>
            <a:r>
              <a:rPr kumimoji="1" lang="en-US" altLang="ja-JP" sz="3600" dirty="0" smtClean="0"/>
              <a:t>ontents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2721" y="1371601"/>
            <a:ext cx="8673860" cy="519197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Introduction</a:t>
            </a:r>
          </a:p>
          <a:p>
            <a:pPr lvl="1"/>
            <a:r>
              <a:rPr lang="en-US" altLang="ja-JP" sz="2000" dirty="0" smtClean="0"/>
              <a:t>Quark Confinement(Confinement)</a:t>
            </a:r>
          </a:p>
          <a:p>
            <a:pPr lvl="1"/>
            <a:r>
              <a:rPr lang="en-US" altLang="ja-JP" sz="2000" dirty="0" smtClean="0"/>
              <a:t>Chiral Symmetry Breaking(CSB)</a:t>
            </a:r>
            <a:endParaRPr kumimoji="1" lang="en-US" altLang="ja-JP" sz="2000" dirty="0" smtClean="0"/>
          </a:p>
          <a:p>
            <a:r>
              <a:rPr lang="en-US" altLang="ja-JP" sz="2400" dirty="0"/>
              <a:t> </a:t>
            </a:r>
            <a:r>
              <a:rPr lang="en-US" altLang="ja-JP" sz="2400" dirty="0" smtClean="0"/>
              <a:t>Previous Works</a:t>
            </a:r>
          </a:p>
          <a:p>
            <a:pPr lvl="1"/>
            <a:r>
              <a:rPr lang="en-US" altLang="ja-JP" sz="2000" dirty="0" smtClean="0"/>
              <a:t>QCD phase transition at finite temperature</a:t>
            </a:r>
          </a:p>
          <a:p>
            <a:pPr lvl="1"/>
            <a:r>
              <a:rPr lang="en-US" altLang="ja-JP" sz="2000" dirty="0" smtClean="0"/>
              <a:t>S. </a:t>
            </a:r>
            <a:r>
              <a:rPr lang="en-US" altLang="ja-JP" sz="2000" dirty="0" err="1" smtClean="0"/>
              <a:t>Gongyo</a:t>
            </a:r>
            <a:r>
              <a:rPr lang="en-US" altLang="ja-JP" sz="2000" dirty="0" smtClean="0"/>
              <a:t>, T. </a:t>
            </a:r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H. </a:t>
            </a:r>
            <a:r>
              <a:rPr lang="en-US" altLang="ja-JP" sz="2000" dirty="0" err="1" smtClean="0"/>
              <a:t>Suganuma</a:t>
            </a:r>
            <a:endParaRPr lang="en-US" altLang="ja-JP" sz="2000" dirty="0" smtClean="0"/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Our Work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A Direct Relation between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Polyakov</a:t>
            </a:r>
            <a:r>
              <a:rPr lang="en-US" altLang="ja-JP" sz="2000" dirty="0" smtClean="0">
                <a:solidFill>
                  <a:srgbClr val="FF0000"/>
                </a:solidFill>
              </a:rPr>
              <a:t> loop and Dirac mode </a:t>
            </a:r>
          </a:p>
          <a:p>
            <a:pPr marL="457200" lvl="1" indent="0"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   in Temporally Odd Number Lattice</a:t>
            </a:r>
          </a:p>
          <a:p>
            <a:pPr lvl="1"/>
            <a:r>
              <a:rPr kumimoji="1" lang="en-US" altLang="ja-JP" sz="2000" dirty="0" smtClean="0">
                <a:solidFill>
                  <a:srgbClr val="FF0000"/>
                </a:solidFill>
              </a:rPr>
              <a:t>New Modified KS Formalism in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Temporally Odd Number Lattice</a:t>
            </a:r>
          </a:p>
        </p:txBody>
      </p:sp>
    </p:spTree>
    <p:extLst>
      <p:ext uri="{BB962C8B-B14F-4D97-AF65-F5344CB8AC3E}">
        <p14:creationId xmlns:p14="http://schemas.microsoft.com/office/powerpoint/2010/main" val="26607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736" y="615292"/>
            <a:ext cx="8498882" cy="1325563"/>
          </a:xfrm>
        </p:spPr>
        <p:txBody>
          <a:bodyPr>
            <a:noAutofit/>
          </a:bodyPr>
          <a:lstStyle/>
          <a:p>
            <a:pPr lvl="1"/>
            <a:r>
              <a:rPr lang="en-US" altLang="ja-JP" sz="2800" dirty="0" smtClean="0">
                <a:latin typeface="+mj-lt"/>
              </a:rPr>
              <a:t>A Direct Relation between </a:t>
            </a:r>
            <a:r>
              <a:rPr lang="en-US" altLang="ja-JP" sz="2800" dirty="0" err="1" smtClean="0">
                <a:latin typeface="+mj-lt"/>
              </a:rPr>
              <a:t>Polyakov</a:t>
            </a:r>
            <a:r>
              <a:rPr lang="en-US" altLang="ja-JP" sz="2800" dirty="0" smtClean="0">
                <a:latin typeface="+mj-lt"/>
              </a:rPr>
              <a:t> loop and Dirac mode in Temporally Odd Number Lattice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621101" y="2182484"/>
            <a:ext cx="7798504" cy="854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78303" y="4633463"/>
            <a:ext cx="6232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Dirac zero modes </a:t>
            </a:r>
            <a:r>
              <a:rPr lang="en-US" altLang="ja-JP" dirty="0" smtClean="0"/>
              <a:t>are important for CSB (Banks-Casher relation)</a:t>
            </a:r>
            <a:endParaRPr lang="ja-JP" altLang="en-US" dirty="0" smtClean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(\lambda_n\sim 0)&#10;\end{align*}&lt;/body&gt;&#10;  &lt;fcolor&gt;FF000000&lt;/fcolor&gt;&#10;  &lt;bcolor&gt;FFFFFFFF&lt;/bcolor&gt;&#10;  &lt;transparent&gt;True&lt;/transparent&gt;&#10;  &lt;resolution&gt;1800&lt;/resolution&gt;&#10;  &lt;imageh&gt;249&lt;/imageh&gt;&#10;  &lt;imagew&gt;882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8196" y="4952643"/>
            <a:ext cx="825012" cy="232911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1066801" y="5162371"/>
            <a:ext cx="570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Dirac zero modes </a:t>
            </a:r>
            <a:r>
              <a:rPr lang="en-US" altLang="ja-JP" dirty="0" smtClean="0"/>
              <a:t>have little contribution to </a:t>
            </a:r>
            <a:r>
              <a:rPr lang="en-US" altLang="ja-JP" dirty="0" err="1" smtClean="0"/>
              <a:t>Polyakov</a:t>
            </a:r>
            <a:r>
              <a:rPr lang="en-US" altLang="ja-JP" dirty="0" smtClean="0"/>
              <a:t> loop</a:t>
            </a:r>
            <a:endParaRPr lang="ja-JP" altLang="en-US" dirty="0" smtClean="0"/>
          </a:p>
        </p:txBody>
      </p:sp>
      <p:sp>
        <p:nvSpPr>
          <p:cNvPr id="44" name="右矢印 43"/>
          <p:cNvSpPr/>
          <p:nvPr/>
        </p:nvSpPr>
        <p:spPr>
          <a:xfrm rot="5400000">
            <a:off x="-231611" y="4286116"/>
            <a:ext cx="2306398" cy="290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12474" y="5731175"/>
            <a:ext cx="833228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relation between Confinement and CSB is </a:t>
            </a:r>
            <a:r>
              <a:rPr lang="en-US" altLang="ja-JP" b="1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one-to-one </a:t>
            </a:r>
            <a:r>
              <a:rPr lang="en-US" altLang="ja-JP" b="1" dirty="0" smtClean="0">
                <a:solidFill>
                  <a:srgbClr val="FF0000"/>
                </a:solidFill>
              </a:rPr>
              <a:t>correspondence in QCD.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425511" y="6352277"/>
            <a:ext cx="571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T</a:t>
            </a:r>
            <a:r>
              <a:rPr kumimoji="1" lang="en-US" altLang="ja-JP" sz="1400" dirty="0" smtClean="0"/>
              <a:t>his conclusion agrees with the previous work by </a:t>
            </a:r>
            <a:r>
              <a:rPr kumimoji="1" lang="en-US" altLang="ja-JP" sz="1400" dirty="0" err="1" smtClean="0"/>
              <a:t>Gongyo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dirty="0" err="1" smtClean="0"/>
              <a:t>Iritani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dirty="0" err="1" smtClean="0"/>
              <a:t>Suganuma</a:t>
            </a:r>
            <a:r>
              <a:rPr kumimoji="1" lang="en-US" altLang="ja-JP" sz="1400" dirty="0" smtClean="0"/>
              <a:t>.</a:t>
            </a:r>
            <a:endParaRPr kumimoji="1" lang="ja-JP" altLang="en-US" sz="1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257927" y="238613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A)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=\frac{(2i)^{N_4-1}}{4}\sum_n\lambda_n^{N_4-1}\langle n|\hat{U}_4| n \rangle &#10;\end{align*}&lt;/body&gt;&#10;  &lt;fcolor&gt;FF000000&lt;/fcolor&gt;&#10;  &lt;bcolor&gt;FFFFFFFF&lt;/bcolor&gt;&#10;  &lt;transparent&gt;True&lt;/transparent&gt;&#10;  &lt;resolution&gt;1800&lt;/resolution&gt;&#10;  &lt;imageh&gt;665&lt;/imageh&gt;&#10;  &lt;imagew&gt;3649&lt;/imagew&gt;&#10;  &lt;scale&gt;50&lt;/scale&gt;&#10;  &lt;cursor&gt;1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7" y="2254797"/>
            <a:ext cx="3861841" cy="70378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853846" y="1410268"/>
            <a:ext cx="3095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H. </a:t>
            </a:r>
            <a:r>
              <a:rPr lang="en-US" altLang="ja-JP" dirty="0" err="1" smtClean="0"/>
              <a:t>Suganuma</a:t>
            </a:r>
            <a:r>
              <a:rPr lang="en-US" altLang="ja-JP" dirty="0" smtClean="0"/>
              <a:t>, T. </a:t>
            </a:r>
            <a:r>
              <a:rPr lang="en-US" altLang="ja-JP" dirty="0" err="1" smtClean="0"/>
              <a:t>Iritani</a:t>
            </a:r>
            <a:r>
              <a:rPr lang="en-US" altLang="ja-JP" dirty="0" smtClean="0"/>
              <a:t>, T. M. D.</a:t>
            </a:r>
          </a:p>
          <a:p>
            <a:r>
              <a:rPr kumimoji="1" lang="en-US" altLang="ja-JP" dirty="0" smtClean="0"/>
              <a:t>(Previous presentation)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(N_4:{\rm odd})&#10;\end{align*}&lt;/body&gt;&#10;  &lt;fcolor&gt;FF000000&lt;/fcolor&gt;&#10;  &lt;bcolor&gt;FFFFFFFF&lt;/bcolor&gt;&#10;  &lt;transparent&gt;True&lt;/transparent&gt;&#10;  &lt;resolution&gt;1800&lt;/resolution&gt;&#10;  &lt;imageh&gt;249&lt;/imageh&gt;&#10;  &lt;imagew&gt;107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418" y="2708752"/>
            <a:ext cx="885144" cy="205598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8007" y="3536529"/>
            <a:ext cx="1592788" cy="31538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260080" y="3511715"/>
            <a:ext cx="194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</a:t>
            </a:r>
            <a:r>
              <a:rPr kumimoji="1" lang="en-US" altLang="ja-JP" dirty="0" err="1" smtClean="0"/>
              <a:t>eigenmode</a:t>
            </a:r>
            <a:r>
              <a:rPr kumimoji="1" lang="en-US" altLang="ja-JP" dirty="0" smtClean="0"/>
              <a:t> :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57957" y="3941470"/>
            <a:ext cx="234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Link variable operator :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L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307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67" y="3158847"/>
            <a:ext cx="324908" cy="263525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3234443" y="3092365"/>
            <a:ext cx="159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Polyakov</a:t>
            </a:r>
            <a:r>
              <a:rPr kumimoji="1" lang="en-US" altLang="ja-JP" dirty="0" smtClean="0"/>
              <a:t> loop :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85975" y="3511715"/>
            <a:ext cx="104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notation:</a:t>
            </a:r>
            <a:endParaRPr kumimoji="1" lang="ja-JP" altLang="en-US" dirty="0"/>
          </a:p>
        </p:txBody>
      </p:sp>
      <p:sp>
        <p:nvSpPr>
          <p:cNvPr id="15" name="中かっこ 14"/>
          <p:cNvSpPr/>
          <p:nvPr/>
        </p:nvSpPr>
        <p:spPr>
          <a:xfrm>
            <a:off x="3128087" y="3131821"/>
            <a:ext cx="5568238" cy="113952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s|\hat{U}_\mu|s' \rangle=U_\mu(s)\delta_{s+\hat{\mu},s'}&#10;\end{align*}&lt;/body&gt;&#10;  &lt;fcolor&gt;FF000000&lt;/fcolor&gt;&#10;  &lt;bcolor&gt;FFFFFFFF&lt;/bcolor&gt;&#10;  &lt;transparent&gt;True&lt;/transparent&gt;&#10;  &lt;resolution&gt;1800&lt;/resolution&gt;&#10;  &lt;imageh&gt;311&lt;/imageh&gt;&#10;  &lt;imagew&gt;253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4242" y="3939437"/>
            <a:ext cx="2878214" cy="353104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4827315" y="2303797"/>
            <a:ext cx="333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temporally odd number lattice: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64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4363" y="195858"/>
            <a:ext cx="8429086" cy="1325563"/>
          </a:xfrm>
        </p:spPr>
        <p:txBody>
          <a:bodyPr>
            <a:noAutofit/>
          </a:bodyPr>
          <a:lstStyle/>
          <a:p>
            <a:pPr lvl="1" algn="ctr"/>
            <a:r>
              <a:rPr lang="en-US" altLang="ja-JP" sz="3600" dirty="0">
                <a:latin typeface="+mj-lt"/>
              </a:rPr>
              <a:t>N</a:t>
            </a:r>
            <a:r>
              <a:rPr lang="en-US" altLang="ja-JP" sz="3600" dirty="0" smtClean="0">
                <a:latin typeface="+mj-lt"/>
              </a:rPr>
              <a:t>umerical </a:t>
            </a:r>
            <a:r>
              <a:rPr kumimoji="1" lang="en-US" altLang="ja-JP" sz="3600" dirty="0" smtClean="0">
                <a:latin typeface="+mj-lt"/>
              </a:rPr>
              <a:t>Confirmation </a:t>
            </a:r>
            <a:br>
              <a:rPr kumimoji="1" lang="en-US" altLang="ja-JP" sz="3600" dirty="0" smtClean="0">
                <a:latin typeface="+mj-lt"/>
              </a:rPr>
            </a:br>
            <a:r>
              <a:rPr kumimoji="1" lang="en-US" altLang="ja-JP" sz="3600" dirty="0" smtClean="0">
                <a:latin typeface="+mj-lt"/>
              </a:rPr>
              <a:t>of Analytical </a:t>
            </a:r>
            <a:r>
              <a:rPr kumimoji="1" lang="en-US" altLang="ja-JP" sz="3600" dirty="0">
                <a:latin typeface="+mj-lt"/>
              </a:rPr>
              <a:t>R</a:t>
            </a:r>
            <a:r>
              <a:rPr kumimoji="1" lang="en-US" altLang="ja-JP" sz="3600" dirty="0" smtClean="0">
                <a:latin typeface="+mj-lt"/>
              </a:rPr>
              <a:t>elation (A)</a:t>
            </a: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s'|n \rangle =\psi_n(s')  &#10;\end{align*}&lt;/body&gt;&#10;  &lt;fcolor&gt;FF000000&lt;/fcolor&gt;&#10;  &lt;bcolor&gt;FFFFFFFF&lt;/bcolor&gt;&#10;  &lt;transparent&gt;True&lt;/transparent&gt;&#10;  &lt;resolution&gt;1800&lt;/resolution&gt;&#10;  &lt;imageh&gt;262&lt;/imageh&gt;&#10;  &lt;imagew&gt;1556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9680" y="2789676"/>
            <a:ext cx="1496576" cy="251994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n|s \rangle =\psi^\dagger_n(s)  &#10;\end{align*}&lt;/body&gt;&#10;  &lt;fcolor&gt;FF000000&lt;/fcolor&gt;&#10;  &lt;bcolor&gt;FFFFFFFF&lt;/bcolor&gt;&#10;  &lt;transparent&gt;True&lt;/transparent&gt;&#10;  &lt;resolution&gt;1800&lt;/resolution&gt;&#10;  &lt;imageh&gt;289&lt;/imageh&gt;&#10;  &lt;imagew&gt;1416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4187" y="3127303"/>
            <a:ext cx="1361922" cy="277962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s|\hat{U}_4|s' \rangle=U_4(s)\delta_{s+\hat{4},s'}&#10;\end{align*}&lt;/body&gt;&#10;  &lt;fcolor&gt;FF000000&lt;/fcolor&gt;&#10;  &lt;bcolor&gt;FFFFFFFF&lt;/bcolor&gt;&#10;  &lt;transparent&gt;True&lt;/transparent&gt;&#10;  &lt;resolution&gt;1800&lt;/resolution&gt;&#10;  &lt;imageh&gt;342&lt;/imageh&gt;&#10;  &lt;imagew&gt;2469&lt;/imagew&gt;&#10;  &lt;scale&gt;50&lt;/scale&gt;&#10;  &lt;cursor&gt;70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3931" y="2347793"/>
            <a:ext cx="2374710" cy="328938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572001" y="192707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A)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626852" y="3162795"/>
            <a:ext cx="3623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2823712" y="3194426"/>
            <a:ext cx="36230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652512" y="3159919"/>
            <a:ext cx="5722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3994029" y="3191550"/>
            <a:ext cx="6009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285116" y="3171422"/>
            <a:ext cx="107830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2733" y="3960410"/>
            <a:ext cx="1220695" cy="24170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305416" y="3874586"/>
            <a:ext cx="226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:are determined from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=\frac{(2i)^{N_4-1}}{4}\sum_n\lambda_n^{N_4-1}\langle n|\hat{U}_4| n \rangle &#10;\end{align*}&lt;/body&gt;&#10;  &lt;fcolor&gt;FF000000&lt;/fcolor&gt;&#10;  &lt;bcolor&gt;FFFFFFFF&lt;/bcolor&gt;&#10;  &lt;transparent&gt;True&lt;/transparent&gt;&#10;  &lt;resolution&gt;1800&lt;/resolution&gt;&#10;  &lt;imageh&gt;665&lt;/imageh&gt;&#10;  &lt;imagew&gt;3649&lt;/imagew&gt;&#10;  &lt;scale&gt;50&lt;/scale&gt;&#10;  &lt;cursor&gt;1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1" y="1791925"/>
            <a:ext cx="3861841" cy="703787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=\frac{(2i)^{N_4-1}}{4}\sum_n\lambda_n^{N_4-1}&#10;\sum_{s}\psi^\dagger_n(s)&#10;U_4(s) \psi_n(s+\hat{4})  &#10;\end{align*}&lt;/body&gt;&#10;  &lt;fcolor&gt;FF000000&lt;/fcolor&gt;&#10;  &lt;bcolor&gt;FFFFFFFF&lt;/bcolor&gt;&#10;  &lt;transparent&gt;True&lt;/transparent&gt;&#10;  &lt;resolution&gt;1800&lt;/resolution&gt;&#10;  &lt;imageh&gt;665&lt;/imageh&gt;&#10;  &lt;imagew&gt;5420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1" y="2633706"/>
            <a:ext cx="5736138" cy="70378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368866" y="4070068"/>
            <a:ext cx="533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: site</a:t>
            </a:r>
            <a:endParaRPr kumimoji="1" lang="ja-JP" altLang="en-US" sz="1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|s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25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32" y="4112281"/>
            <a:ext cx="219987" cy="24345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1=\sum_{s}|s\rangle \langle s|&#10;\end{align*}&lt;/body&gt;&#10;  &lt;fcolor&gt;FF000000&lt;/fcolor&gt;&#10;  &lt;bcolor&gt;FFFFFFFF&lt;/bcolor&gt;&#10;  &lt;transparent&gt;True&lt;/transparent&gt;&#10;  &lt;resolution&gt;1800&lt;/resolution&gt;&#10;  &lt;imageh&gt;524&lt;/imageh&gt;&#10;  &lt;imagew&gt;1373&lt;/imagew&gt;&#10;  &lt;scale&gt;50&lt;/scale&gt;&#10;  &lt;cursor&gt;94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24" y="4082231"/>
            <a:ext cx="1084041" cy="413719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, \ U_4(s) &#10;\end{align*}&lt;/body&gt;&#10;  &lt;fcolor&gt;FF000000&lt;/fcolor&gt;&#10;  &lt;bcolor&gt;FFFFFFFF&lt;/bcolor&gt;&#10;  &lt;transparent&gt;True&lt;/transparent&gt;&#10;  &lt;resolution&gt;1800&lt;/resolution&gt;&#10;  &lt;imageh&gt;249&lt;/imageh&gt;&#10;  &lt;imagew&gt;1096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6332" y="3583317"/>
            <a:ext cx="882791" cy="200559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1352873" y="3474191"/>
            <a:ext cx="1542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: </a:t>
            </a:r>
            <a:r>
              <a:rPr lang="en-US" altLang="ja-JP" sz="1600" dirty="0" smtClean="0"/>
              <a:t>easily obtained</a:t>
            </a:r>
            <a:endParaRPr kumimoji="1" lang="ja-JP" altLang="en-US" sz="1600" dirty="0"/>
          </a:p>
        </p:txBody>
      </p:sp>
      <p:sp>
        <p:nvSpPr>
          <p:cNvPr id="33" name="正方形/長方形 32"/>
          <p:cNvSpPr/>
          <p:nvPr/>
        </p:nvSpPr>
        <p:spPr>
          <a:xfrm>
            <a:off x="404363" y="3476664"/>
            <a:ext cx="2419349" cy="357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398535" y="3892313"/>
            <a:ext cx="5328024" cy="3688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mbda_n, \ &#10;\psi^\dagger_n(s), \ &#10;\psi_n(s+\hat{4})  &#10;\end{align*}&lt;/body&gt;&#10;  &lt;fcolor&gt;FF000000&lt;/fcolor&gt;&#10;  &lt;bcolor&gt;FFFFFFFF&lt;/bcolor&gt;&#10;  &lt;transparent&gt;True&lt;/transparent&gt;&#10;  &lt;resolution&gt;1800&lt;/resolution&gt;&#10;  &lt;imageh&gt;289&lt;/imageh&gt;&#10;  &lt;imagew&gt;2276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7373" y="3939034"/>
            <a:ext cx="1893556" cy="240436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hat{D}_\mu=\frac{1}{2}(\hat{U}_\mu-\hat{U}_{-\mu})&#10;\end{align*}&lt;/body&gt;&#10;  &lt;fcolor&gt;FF000000&lt;/fcolor&gt;&#10;  &lt;bcolor&gt;FFFFFFFF&lt;/bcolor&gt;&#10;  &lt;transparent&gt;True&lt;/transparent&gt;&#10;  &lt;resolution&gt;1800&lt;/resolution&gt;&#10;  &lt;imageh&gt;505&lt;/imageh&gt;&#10;  &lt;imagew&gt;2083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74187" y="3536420"/>
            <a:ext cx="1561382" cy="378539"/>
          </a:xfrm>
          <a:prstGeom prst="rect">
            <a:avLst/>
          </a:prstGeom>
        </p:spPr>
      </p:pic>
      <p:cxnSp>
        <p:nvCxnSpPr>
          <p:cNvPr id="35" name="直線コネクタ 34"/>
          <p:cNvCxnSpPr/>
          <p:nvPr/>
        </p:nvCxnSpPr>
        <p:spPr>
          <a:xfrm>
            <a:off x="6420534" y="1615006"/>
            <a:ext cx="0" cy="2844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455080" y="1562134"/>
            <a:ext cx="2636940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notation and </a:t>
            </a:r>
          </a:p>
          <a:p>
            <a:r>
              <a:rPr kumimoji="1" lang="en-US" altLang="ja-JP" dirty="0" smtClean="0"/>
              <a:t>coordinate representation</a:t>
            </a:r>
            <a:endParaRPr kumimoji="1" lang="ja-JP" altLang="en-US" dirty="0"/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U_{-\mu}(s)\equiv U_\mu(s-\hat{\mu})^\dagger&#10;\end{align*}&lt;/body&gt;&#10;  &lt;fcolor&gt;FF000000&lt;/fcolor&gt;&#10;  &lt;bcolor&gt;FFFFFFFF&lt;/bcolor&gt;&#10;  &lt;transparent&gt;True&lt;/transparent&gt;&#10;  &lt;resolution&gt;1800&lt;/resolution&gt;&#10;  &lt;imageh&gt;301&lt;/imageh&gt;&#10;  &lt;imagew&gt;2232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19291" y="6311011"/>
            <a:ext cx="1613140" cy="217542"/>
          </a:xfrm>
          <a:prstGeom prst="rect">
            <a:avLst/>
          </a:prstGeom>
        </p:spPr>
      </p:pic>
      <p:sp>
        <p:nvSpPr>
          <p:cNvPr id="49" name="正方形/長方形 48"/>
          <p:cNvSpPr/>
          <p:nvPr/>
        </p:nvSpPr>
        <p:spPr>
          <a:xfrm>
            <a:off x="1144122" y="4576724"/>
            <a:ext cx="7720643" cy="209621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375301" y="5778260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um_{s',j,\beta}&#10;\slashb{D}_{ss'}^{ij,\alpha\beta}\psi_n(s')^{j,\beta}=i\lambda_n \psi_n(s)^{i,\alpha}&#10;\end{align*}&lt;/body&gt;&#10;  &lt;fcolor&gt;FF000000&lt;/fcolor&gt;&#10;  &lt;bcolor&gt;FFFFFFFF&lt;/bcolor&gt;&#10;  &lt;transparent&gt;True&lt;/transparent&gt;&#10;  &lt;resolution&gt;1800&lt;/resolution&gt;&#10;  &lt;imageh&gt;577&lt;/imageh&gt;&#10;  &lt;imagew&gt;3724&lt;/imagew&gt;&#10;  &lt;scale&gt;50&lt;/scale&gt;&#10;  &lt;cursor&gt;127&lt;/cursor&gt;&#10;&lt;/TeXTeX&gt;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16856" y="4859222"/>
            <a:ext cx="4278811" cy="662957"/>
          </a:xfrm>
          <a:prstGeom prst="rect">
            <a:avLst/>
          </a:prstGeom>
        </p:spPr>
      </p:pic>
      <p:pic>
        <p:nvPicPr>
          <p:cNvPr id="5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D}_{ss'}^{ij,\alpha\beta}=\frac{1}{2}\sum_{\mu=1}^{4}\gamma_\mu^{\alpha\beta}\left[U_\mu(s)^{ij}\delta_{s+\hat{\mu},s'}-U_{-\mu}(s)^{ij}\delta_{s-\hat{\mu},s'}\right]&#10;\end{align*}&lt;/body&gt;&#10;  &lt;fcolor&gt;FF000000&lt;/fcolor&gt;&#10;  &lt;bcolor&gt;FFFFFFFF&lt;/bcolor&gt;&#10;  &lt;transparent&gt;True&lt;/transparent&gt;&#10;  &lt;resolution&gt;1800&lt;/resolution&gt;&#10;  &lt;imageh&gt;757&lt;/imageh&gt;&#10;  &lt;imagew&gt;5722&lt;/imagew&gt;&#10;  &lt;scale&gt;50&lt;/scale&gt;&#10;  &lt;cursor&gt;209&lt;/cursor&gt;&#10;&lt;/TeXTeX&gt;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097010" y="5582444"/>
            <a:ext cx="5873770" cy="777073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s,s':{\rm site}&#10;\end{align*}&lt;/body&gt;&#10;  &lt;fcolor&gt;FF000000&lt;/fcolor&gt;&#10;  &lt;bcolor&gt;FFFFFFFF&lt;/bcolor&gt;&#10;  &lt;transparent&gt;True&lt;/transparent&gt;&#10;  &lt;resolution&gt;1800&lt;/resolution&gt;&#10;  &lt;imageh&gt;248&lt;/imageh&gt;&#10;  &lt;imagew&gt;976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32781" y="4619856"/>
            <a:ext cx="1032932" cy="262465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i,j:{\rm color}&#10;\end{align*}&lt;/body&gt;&#10;  &lt;fcolor&gt;FF000000&lt;/fcolor&gt;&#10;  &lt;bcolor&gt;FFFFFFFF&lt;/bcolor&gt;&#10;  &lt;transparent&gt;True&lt;/transparent&gt;&#10;  &lt;resolution&gt;1800&lt;/resolution&gt;&#10;  &lt;imageh&gt;223&lt;/imageh&gt;&#10;  &lt;imagew&gt;1035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01788" y="4982166"/>
            <a:ext cx="1095375" cy="236008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\alpha,\beta:{\rm spinor}&#10;\end{align*}&lt;/body&gt;&#10;  &lt;fcolor&gt;FF000000&lt;/fcolor&gt;&#10;  &lt;bcolor&gt;FFFFFFFF&lt;/bcolor&gt;&#10;  &lt;transparent&gt;True&lt;/transparent&gt;&#10;  &lt;resolution&gt;1800&lt;/resolution&gt;&#10;  &lt;imageh&gt;224&lt;/imageh&gt;&#10;  &lt;imagew&gt;1281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404025" y="5324346"/>
            <a:ext cx="1355725" cy="237066"/>
          </a:xfrm>
          <a:prstGeom prst="rect">
            <a:avLst/>
          </a:prstGeom>
        </p:spPr>
      </p:pic>
      <p:sp>
        <p:nvSpPr>
          <p:cNvPr id="56" name="正方形/長方形 55"/>
          <p:cNvSpPr/>
          <p:nvPr/>
        </p:nvSpPr>
        <p:spPr>
          <a:xfrm>
            <a:off x="7320637" y="4576724"/>
            <a:ext cx="1544128" cy="1035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267762" y="4392058"/>
            <a:ext cx="4457952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explicit form of the Dirac </a:t>
            </a:r>
            <a:r>
              <a:rPr kumimoji="1" lang="en-US" altLang="ja-JP" dirty="0" smtClean="0"/>
              <a:t>eigenvalue equation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endCxn id="49" idx="1"/>
          </p:cNvCxnSpPr>
          <p:nvPr/>
        </p:nvCxnSpPr>
        <p:spPr>
          <a:xfrm>
            <a:off x="724619" y="5619297"/>
            <a:ext cx="419503" cy="5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24619" y="4261170"/>
            <a:ext cx="0" cy="1358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577159" y="3434683"/>
            <a:ext cx="2697381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*This formalism is gauge invariant.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682" y="1451727"/>
            <a:ext cx="507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Numerical confirmation of this relation is important.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1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Kogut</a:t>
            </a:r>
            <a:r>
              <a:rPr lang="en-US" altLang="ja-JP" dirty="0"/>
              <a:t>-Susskind (KS) Formalism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6242" y="3996871"/>
            <a:ext cx="870796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solving Dirac eigenvalue equation, to reduce the calculation without any approximation, </a:t>
            </a:r>
          </a:p>
          <a:p>
            <a:r>
              <a:rPr lang="en-US" altLang="ja-JP" dirty="0" smtClean="0"/>
              <a:t>We want to use </a:t>
            </a:r>
            <a:r>
              <a:rPr lang="en-US" altLang="ja-JP" dirty="0" smtClean="0">
                <a:solidFill>
                  <a:srgbClr val="FF0000"/>
                </a:solidFill>
              </a:rPr>
              <a:t>KS formalism.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U_{-\mu}(s)\equiv U_\mu(s-\hat{\mu})^\dagger&#10;\end{align*}&lt;/body&gt;&#10;  &lt;fcolor&gt;FF000000&lt;/fcolor&gt;&#10;  &lt;bcolor&gt;FFFFFFFF&lt;/bcolor&gt;&#10;  &lt;transparent&gt;True&lt;/transparent&gt;&#10;  &lt;resolution&gt;1800&lt;/resolution&gt;&#10;  &lt;imageh&gt;301&lt;/imageh&gt;&#10;  &lt;imagew&gt;2232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3819" y="3511250"/>
            <a:ext cx="1613140" cy="217542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628650" y="1776963"/>
            <a:ext cx="7720643" cy="2096219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59829" y="2978499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um_{s',j,\beta}&#10;\slashb{D}_{ss'}^{ij,\alpha\beta}\psi_n(s')^{j,\beta}=i\lambda_n \psi_n(s)^{i,\alpha}&#10;\end{align*}&lt;/body&gt;&#10;  &lt;fcolor&gt;FF000000&lt;/fcolor&gt;&#10;  &lt;bcolor&gt;FFFFFFFF&lt;/bcolor&gt;&#10;  &lt;transparent&gt;True&lt;/transparent&gt;&#10;  &lt;resolution&gt;1800&lt;/resolution&gt;&#10;  &lt;imageh&gt;577&lt;/imageh&gt;&#10;  &lt;imagew&gt;3724&lt;/imagew&gt;&#10;  &lt;scale&gt;50&lt;/scale&gt;&#10;  &lt;cursor&gt;127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1384" y="2059461"/>
            <a:ext cx="4278811" cy="662957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D}_{ss'}^{ij,\alpha\beta}=\frac{1}{2}\sum_{\mu=1}^{4}\gamma_\mu^{\alpha\beta}\left[U_\mu(s)^{ij}\delta_{s+\hat{\mu},s'}-U_{-\mu}(s)^{ij}\delta_{s-\hat{\mu},s'}\right]&#10;\end{align*}&lt;/body&gt;&#10;  &lt;fcolor&gt;FF000000&lt;/fcolor&gt;&#10;  &lt;bcolor&gt;FFFFFFFF&lt;/bcolor&gt;&#10;  &lt;transparent&gt;True&lt;/transparent&gt;&#10;  &lt;resolution&gt;1800&lt;/resolution&gt;&#10;  &lt;imageh&gt;757&lt;/imageh&gt;&#10;  &lt;imagew&gt;5722&lt;/imagew&gt;&#10;  &lt;scale&gt;50&lt;/scale&gt;&#10;  &lt;cursor&gt;209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1538" y="2782683"/>
            <a:ext cx="5873770" cy="777073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s,s':{\rm site}&#10;\end{align*}&lt;/body&gt;&#10;  &lt;fcolor&gt;FF000000&lt;/fcolor&gt;&#10;  &lt;bcolor&gt;FFFFFFFF&lt;/bcolor&gt;&#10;  &lt;transparent&gt;True&lt;/transparent&gt;&#10;  &lt;resolution&gt;1800&lt;/resolution&gt;&#10;  &lt;imageh&gt;248&lt;/imageh&gt;&#10;  &lt;imagew&gt;976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7309" y="1820095"/>
            <a:ext cx="1032932" cy="262465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i,j:{\rm color}&#10;\end{align*}&lt;/body&gt;&#10;  &lt;fcolor&gt;FF000000&lt;/fcolor&gt;&#10;  &lt;bcolor&gt;FFFFFFFF&lt;/bcolor&gt;&#10;  &lt;transparent&gt;True&lt;/transparent&gt;&#10;  &lt;resolution&gt;1800&lt;/resolution&gt;&#10;  &lt;imageh&gt;223&lt;/imageh&gt;&#10;  &lt;imagew&gt;1035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6316" y="2182405"/>
            <a:ext cx="1095375" cy="236008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alpha,\beta:{\rm spinor}&#10;\end{align*}&lt;/body&gt;&#10;  &lt;fcolor&gt;FF000000&lt;/fcolor&gt;&#10;  &lt;bcolor&gt;FFFFFFFF&lt;/bcolor&gt;&#10;  &lt;transparent&gt;True&lt;/transparent&gt;&#10;  &lt;resolution&gt;1800&lt;/resolution&gt;&#10;  &lt;imageh&gt;224&lt;/imageh&gt;&#10;  &lt;imagew&gt;1281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8553" y="2524585"/>
            <a:ext cx="1355725" cy="237066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6805165" y="1776963"/>
            <a:ext cx="1544128" cy="1035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52290" y="1592297"/>
            <a:ext cx="4457952" cy="36933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explicit form of the Dirac </a:t>
            </a:r>
            <a:r>
              <a:rPr kumimoji="1" lang="en-US" altLang="ja-JP" dirty="0" smtClean="0"/>
              <a:t>eigenvalue equation</a:t>
            </a:r>
            <a:endParaRPr kumimoji="1" lang="ja-JP" altLang="en-US" dirty="0"/>
          </a:p>
        </p:txBody>
      </p:sp>
      <p:sp>
        <p:nvSpPr>
          <p:cNvPr id="30" name="下矢印 29"/>
          <p:cNvSpPr/>
          <p:nvPr/>
        </p:nvSpPr>
        <p:spPr>
          <a:xfrm>
            <a:off x="859829" y="4683981"/>
            <a:ext cx="412790" cy="428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26242" y="5153179"/>
            <a:ext cx="7904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However, In temporally odd number lattice, KS formalism is not available directly.</a:t>
            </a:r>
            <a:endParaRPr kumimoji="1" lang="ja-JP" altLang="en-US" dirty="0"/>
          </a:p>
        </p:txBody>
      </p:sp>
      <p:sp>
        <p:nvSpPr>
          <p:cNvPr id="33" name="下矢印 32"/>
          <p:cNvSpPr/>
          <p:nvPr/>
        </p:nvSpPr>
        <p:spPr>
          <a:xfrm>
            <a:off x="859829" y="5563290"/>
            <a:ext cx="412790" cy="428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26242" y="6032488"/>
            <a:ext cx="835850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developed </a:t>
            </a:r>
            <a:r>
              <a:rPr lang="en-US" altLang="ja-JP" dirty="0" smtClean="0">
                <a:solidFill>
                  <a:srgbClr val="FF0000"/>
                </a:solidFill>
              </a:rPr>
              <a:t>new modified KS formalism</a:t>
            </a:r>
            <a:r>
              <a:rPr lang="en-US" altLang="ja-JP" dirty="0" smtClean="0"/>
              <a:t> applicable to temporally odd number lattice.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59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672" y="373752"/>
            <a:ext cx="8660920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err="1">
                <a:latin typeface="+mj-lt"/>
              </a:rPr>
              <a:t>Kogut</a:t>
            </a:r>
            <a:r>
              <a:rPr lang="en-US" altLang="ja-JP" sz="3600" dirty="0">
                <a:latin typeface="+mj-lt"/>
              </a:rPr>
              <a:t>-Susskind (KS) </a:t>
            </a:r>
            <a:r>
              <a:rPr lang="en-US" altLang="ja-JP" sz="3600" dirty="0" smtClean="0">
                <a:latin typeface="+mj-lt"/>
              </a:rPr>
              <a:t>Formalism</a:t>
            </a:r>
            <a:br>
              <a:rPr lang="en-US" altLang="ja-JP" sz="3600" dirty="0" smtClean="0">
                <a:latin typeface="+mj-lt"/>
              </a:rPr>
            </a:br>
            <a:r>
              <a:rPr lang="en-US" altLang="ja-JP" sz="3600" dirty="0" smtClean="0">
                <a:latin typeface="+mj-lt"/>
              </a:rPr>
              <a:t> </a:t>
            </a:r>
            <a:r>
              <a:rPr kumimoji="1" lang="en-US" altLang="ja-JP" sz="3600" dirty="0" smtClean="0">
                <a:latin typeface="+mj-lt"/>
              </a:rPr>
              <a:t> Even Lattice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58805" y="1379983"/>
            <a:ext cx="310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J</a:t>
            </a:r>
            <a:r>
              <a:rPr kumimoji="1" lang="en-US" altLang="ja-JP" sz="1400" dirty="0" smtClean="0"/>
              <a:t>. B. </a:t>
            </a:r>
            <a:r>
              <a:rPr kumimoji="1" lang="en-US" altLang="ja-JP" sz="1400" dirty="0" err="1" smtClean="0"/>
              <a:t>Kogut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and L. Susskind(1975)</a:t>
            </a:r>
          </a:p>
          <a:p>
            <a:r>
              <a:rPr kumimoji="1" lang="en-US" altLang="ja-JP" sz="1400" dirty="0" smtClean="0"/>
              <a:t>S. </a:t>
            </a:r>
            <a:r>
              <a:rPr kumimoji="1" lang="en-US" altLang="ja-JP" sz="1400" dirty="0" err="1" smtClean="0"/>
              <a:t>Gongyo</a:t>
            </a:r>
            <a:r>
              <a:rPr kumimoji="1" lang="en-US" altLang="ja-JP" sz="1400" dirty="0" smtClean="0"/>
              <a:t>, T. </a:t>
            </a:r>
            <a:r>
              <a:rPr kumimoji="1" lang="en-US" altLang="ja-JP" sz="1400" dirty="0" err="1" smtClean="0"/>
              <a:t>Iritani</a:t>
            </a:r>
            <a:r>
              <a:rPr kumimoji="1" lang="en-US" altLang="ja-JP" sz="1400" dirty="0" smtClean="0"/>
              <a:t>, H. </a:t>
            </a:r>
            <a:r>
              <a:rPr kumimoji="1" lang="en-US" altLang="ja-JP" sz="1400" dirty="0" err="1" smtClean="0"/>
              <a:t>Suganuma</a:t>
            </a:r>
            <a:r>
              <a:rPr kumimoji="1" lang="en-US" altLang="ja-JP" sz="1400" dirty="0" smtClean="0"/>
              <a:t>(2012)</a:t>
            </a:r>
            <a:endParaRPr kumimoji="1" lang="ja-JP" altLang="en-US" sz="1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(s)\equiv&#10;\gamma_1^{s_1}&#10;\gamma_2^{s_2}&#10;\gamma_3^{s_3}&#10;\gamma_4^{s_4}&#10;\end{align*}&lt;/body&gt;&#10;  &lt;fcolor&gt;FF000000&lt;/fcolor&gt;&#10;  &lt;bcolor&gt;FFFFFFFF&lt;/bcolor&gt;&#10;  &lt;transparent&gt;True&lt;/transparent&gt;&#10;  &lt;resolution&gt;1800&lt;/resolution&gt;&#10;  &lt;imageh&gt;257&lt;/imageh&gt;&#10;  &lt;imagew&gt;217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9" y="2132893"/>
            <a:ext cx="2055307" cy="2434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( \ s=(s_1,s_2,s_3,s_4) \ )&#10;\end{align*}&lt;/body&gt;&#10;  &lt;fcolor&gt;FF000000&lt;/fcolor&gt;&#10;  &lt;bcolor&gt;FFFFFFFF&lt;/bcolor&gt;&#10;  &lt;transparent&gt;True&lt;/transparent&gt;&#10;  &lt;resolution&gt;1800&lt;/resolution&gt;&#10;  &lt;imageh&gt;249&lt;/imageh&gt;&#10;  &lt;imagew&gt;2198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37" y="2145947"/>
            <a:ext cx="2081828" cy="235839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eta_\mu(s)=&#10;  \begin{cases}&#10;    1 \ \ \ \ \ \ \ \ \ \ \ \ \ \ \ \ (\mu=1) \\&#10;    (-1)^{s_1} \ \ \ \ \ \ \ \ \ (\mu=2) \\&#10;    (-1)^{s_1+s_2} \ \ \ \ \ (\mu=3) \\&#10;    (-1)^{s_1+s_2+s_3} \ (\mu=4)&#10;  \end{cases}&#10;\end{align*}&lt;/body&gt;&#10;  &lt;fcolor&gt;FF000000&lt;/fcolor&gt;&#10;  &lt;bcolor&gt;FFFFFFFF&lt;/bcolor&gt;&#10;  &lt;transparent&gt;True&lt;/transparent&gt;&#10;  &lt;resolution&gt;1800&lt;/resolution&gt;&#10;  &lt;imageh&gt;1793&lt;/imageh&gt;&#10;  &lt;imagew&gt;3378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61" y="3375729"/>
            <a:ext cx="2186272" cy="1160444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033466" y="6060868"/>
            <a:ext cx="26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where KS Dirac  operator</a:t>
            </a:r>
            <a:endParaRPr kumimoji="1" lang="ja-JP" altLang="en-US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(\eta\cdot D)_{ss'}^{ij}=(\eta_\mu D_\mu)_{ss'}^{ij}=\frac{1}{2}\sum_{\mu=1}^{4}\eta_\mu(s)\left[U_\mu(s)^{ij}\delta_{s+\hat{\mu},s'}-U_{-\mu}(s)^{ij}\delta_{s-\hat{\mu},s'}\right]&#10;\end{align*}&lt;/body&gt;&#10;  &lt;fcolor&gt;FF000000&lt;/fcolor&gt;&#10;  &lt;bcolor&gt;FFFFFFFF&lt;/bcolor&gt;&#10;  &lt;transparent&gt;True&lt;/transparent&gt;&#10;  &lt;resolution&gt;1800&lt;/resolution&gt;&#10;  &lt;imageh&gt;757&lt;/imageh&gt;&#10;  &lt;imagew&gt;7558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56" y="6028225"/>
            <a:ext cx="4603342" cy="461062"/>
          </a:xfrm>
          <a:prstGeom prst="rect">
            <a:avLst/>
          </a:prstGeom>
        </p:spPr>
      </p:pic>
      <p:sp>
        <p:nvSpPr>
          <p:cNvPr id="43" name="角丸四角形 42"/>
          <p:cNvSpPr/>
          <p:nvPr/>
        </p:nvSpPr>
        <p:spPr>
          <a:xfrm>
            <a:off x="883975" y="4836261"/>
            <a:ext cx="7506492" cy="17438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130820" y="2620188"/>
            <a:ext cx="370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all gamma matrices are </a:t>
            </a:r>
            <a:r>
              <a:rPr kumimoji="1" lang="en-US" altLang="ja-JP" dirty="0" err="1" smtClean="0"/>
              <a:t>diagonalized</a:t>
            </a:r>
            <a:endParaRPr kumimoji="1" lang="ja-JP" altLang="en-US" dirty="0"/>
          </a:p>
        </p:txBody>
      </p:sp>
      <p:sp>
        <p:nvSpPr>
          <p:cNvPr id="45" name="角丸四角形 44"/>
          <p:cNvSpPr/>
          <p:nvPr/>
        </p:nvSpPr>
        <p:spPr>
          <a:xfrm>
            <a:off x="6019248" y="3208601"/>
            <a:ext cx="2633686" cy="1401086"/>
          </a:xfrm>
          <a:prstGeom prst="round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31385" y="3033257"/>
            <a:ext cx="176801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staggered phase:</a:t>
            </a:r>
            <a:endParaRPr kumimoji="1" lang="ja-JP" altLang="en-US" sz="1400" dirty="0"/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T^\dagger(s)\gamma_\mu T(s\pm\hat{\mu})=\eta_\mu(s){\bm 1}_{\rm spinor}&#10;\end{align*}&lt;/body&gt;&#10;  &lt;fcolor&gt;FF000000&lt;/fcolor&gt;&#10;  &lt;bcolor&gt;FFFFFFFF&lt;/bcolor&gt;&#10;  &lt;transparent&gt;True&lt;/transparent&gt;&#10;  &lt;resolution&gt;1800&lt;/resolution&gt;&#10;  &lt;imageh&gt;301&lt;/imageh&gt;&#10;  &lt;imagew&gt;3365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3" y="2686995"/>
            <a:ext cx="3187147" cy="285091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def\slashb#1{\not\!\!#1}&#10;\begin{align*} &#10;T^\dagger\slashb{D}T\equiv&#10;\sum_\mu T^\dagger(s) \gamma_\mu D_\mu T(s+ \hat \mu)&#10;=&#10;\begin{pmatrix}&#10; \eta\cdot D &amp;amp; 0 &amp;amp; 0 &amp;amp; 0 \\&#10; 0 &amp;amp; \eta\cdot D &amp;amp; 0 &amp;amp; 0 \\&#10; 0 &amp;amp; 0 &amp;amp; \eta\cdot D &amp;amp; 0 \\&#10; 0 &amp;amp; 0 &amp;amp; 0 &amp;amp; \eta\cdot D &#10;\end{pmatrix}&#10;\end{align*}&lt;/body&gt;&#10;  &lt;fcolor&gt;FF000000&lt;/fcolor&gt;&#10;  &lt;bcolor&gt;FFFFFFFF&lt;/bcolor&gt;&#10;  &lt;transparent&gt;True&lt;/transparent&gt;&#10;  &lt;resolution&gt;1800&lt;/resolution&gt;&#10;  &lt;imageh&gt;1495&lt;/imageh&gt;&#10;  &lt;imagew&gt;714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19" y="5043158"/>
            <a:ext cx="4377046" cy="915584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D}_{ss'}^{ij,\alpha\beta}=\frac{1}{2}\sum_{\mu=1}^{4}\gamma_\mu^{\alpha\beta}\left[U_\mu(s)^{ij}\delta_{s+\hat{\mu},s'}-U_{-\mu}(s)^{ij}\delta_{s-\hat{\mu},s'}\right]&#10;\end{align*}&lt;/body&gt;&#10;  &lt;fcolor&gt;FF000000&lt;/fcolor&gt;&#10;  &lt;bcolor&gt;FFFFFFFF&lt;/bcolor&gt;&#10;  &lt;transparent&gt;True&lt;/transparent&gt;&#10;  &lt;resolution&gt;1800&lt;/resolution&gt;&#10;  &lt;imageh&gt;757&lt;/imageh&gt;&#10;  &lt;imagew&gt;5722&lt;/imagew&gt;&#10;  &lt;scale&gt;50&lt;/scale&gt;&#10;  &lt;cursor&gt;20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29" y="3368842"/>
            <a:ext cx="4550604" cy="602024"/>
          </a:xfrm>
          <a:prstGeom prst="rect">
            <a:avLst/>
          </a:prstGeom>
        </p:spPr>
      </p:pic>
      <p:sp>
        <p:nvSpPr>
          <p:cNvPr id="61" name="正方形/長方形 60"/>
          <p:cNvSpPr/>
          <p:nvPr/>
        </p:nvSpPr>
        <p:spPr>
          <a:xfrm>
            <a:off x="1033466" y="4732341"/>
            <a:ext cx="2776384" cy="3428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D}\ {\rm is}\ {\rm spin} \ {\rm diagonalized}&#10;\end{align*}&lt;/body&gt;&#10;  &lt;fcolor&gt;FF000000&lt;/fcolor&gt;&#10;  &lt;bcolor&gt;FFFFFFFF&lt;/bcolor&gt;&#10;  &lt;transparent&gt;True&lt;/transparent&gt;&#10;  &lt;resolution&gt;1800&lt;/resolution&gt;&#10;  &lt;imageh&gt;232&lt;/imageh&gt;&#10;  &lt;imagew&gt;2400&lt;/imagew&gt;&#10;  &lt;scale&gt;50&lt;/scale&gt;&#10;  &lt;cursor&gt;7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43" y="4801734"/>
            <a:ext cx="2663429" cy="25746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09214" y="1505968"/>
            <a:ext cx="366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(lattice size) : even   </a:t>
            </a:r>
            <a:r>
              <a:rPr kumimoji="1" lang="ja-JP" altLang="en-US" dirty="0" smtClean="0"/>
              <a:t>←</a:t>
            </a:r>
            <a:r>
              <a:rPr kumimoji="1" lang="en-US" altLang="ja-JP" dirty="0" smtClean="0"/>
              <a:t>  “even lattice”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N_1,N_2,N_3,N_4\end{align*}&lt;/body&gt;&#10;  &lt;fcolor&gt;FF000000&lt;/fcolor&gt;&#10;  &lt;bcolor&gt;FFFFFFFF&lt;/bcolor&gt;&#10;  &lt;transparent&gt;True&lt;/transparent&gt;&#10;  &lt;resolution&gt;1800&lt;/resolution&gt;&#10;  &lt;imageh&gt;218&lt;/imageh&gt;&#10;  &lt;imagew&gt;155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8" y="1611885"/>
            <a:ext cx="1445507" cy="20330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eta_\mu(s)&#10;\end{align*}&lt;/body&gt;&#10;  &lt;fcolor&gt;FF000000&lt;/fcolor&gt;&#10;  &lt;bcolor&gt;FFFFFFFF&lt;/bcolor&gt;&#10;  &lt;transparent&gt;True&lt;/transparent&gt;&#10;  &lt;resolution&gt;1800&lt;/resolution&gt;&#10;  &lt;imageh&gt;262&lt;/imageh&gt;&#10;  &lt;imagew&gt;53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80259" y="3113261"/>
            <a:ext cx="346904" cy="169568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>
            <a:off x="2548467" y="3826934"/>
            <a:ext cx="3217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角丸四角形 2"/>
          <p:cNvSpPr/>
          <p:nvPr/>
        </p:nvSpPr>
        <p:spPr>
          <a:xfrm>
            <a:off x="850108" y="2628814"/>
            <a:ext cx="3350956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29" y="2734881"/>
            <a:ext cx="253217" cy="20256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4" y="5399666"/>
            <a:ext cx="253217" cy="2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672" y="373752"/>
            <a:ext cx="8660920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err="1">
                <a:latin typeface="+mj-lt"/>
              </a:rPr>
              <a:t>Kogut</a:t>
            </a:r>
            <a:r>
              <a:rPr lang="en-US" altLang="ja-JP" sz="3600" dirty="0">
                <a:latin typeface="+mj-lt"/>
              </a:rPr>
              <a:t>-Susskind (KS) </a:t>
            </a:r>
            <a:r>
              <a:rPr lang="en-US" altLang="ja-JP" sz="3600" dirty="0" smtClean="0">
                <a:latin typeface="+mj-lt"/>
              </a:rPr>
              <a:t>Formalism </a:t>
            </a:r>
            <a:br>
              <a:rPr lang="en-US" altLang="ja-JP" sz="3600" dirty="0" smtClean="0">
                <a:latin typeface="+mj-lt"/>
              </a:rPr>
            </a:br>
            <a:r>
              <a:rPr lang="en-US" altLang="ja-JP" sz="3600" dirty="0" smtClean="0">
                <a:latin typeface="+mj-lt"/>
              </a:rPr>
              <a:t>  </a:t>
            </a:r>
            <a:r>
              <a:rPr kumimoji="1" lang="en-US" altLang="ja-JP" sz="3600" dirty="0" smtClean="0">
                <a:latin typeface="+mj-lt"/>
              </a:rPr>
              <a:t>Even </a:t>
            </a:r>
            <a:r>
              <a:rPr kumimoji="1" lang="en-US" altLang="ja-JP" sz="3600" dirty="0">
                <a:latin typeface="+mj-lt"/>
              </a:rPr>
              <a:t>L</a:t>
            </a:r>
            <a:r>
              <a:rPr kumimoji="1" lang="en-US" altLang="ja-JP" sz="3600" dirty="0" smtClean="0">
                <a:latin typeface="+mj-lt"/>
              </a:rPr>
              <a:t>attice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58805" y="1379983"/>
            <a:ext cx="310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J</a:t>
            </a:r>
            <a:r>
              <a:rPr kumimoji="1" lang="en-US" altLang="ja-JP" sz="1400" dirty="0" smtClean="0"/>
              <a:t>. B. </a:t>
            </a:r>
            <a:r>
              <a:rPr kumimoji="1" lang="en-US" altLang="ja-JP" sz="1400" dirty="0" err="1" smtClean="0"/>
              <a:t>Kogut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and L. Susskind(1975)</a:t>
            </a:r>
          </a:p>
          <a:p>
            <a:r>
              <a:rPr kumimoji="1" lang="en-US" altLang="ja-JP" sz="1400" dirty="0" smtClean="0"/>
              <a:t>S. </a:t>
            </a:r>
            <a:r>
              <a:rPr kumimoji="1" lang="en-US" altLang="ja-JP" sz="1400" dirty="0" err="1" smtClean="0"/>
              <a:t>Gongyo</a:t>
            </a:r>
            <a:r>
              <a:rPr kumimoji="1" lang="en-US" altLang="ja-JP" sz="1400" dirty="0" smtClean="0"/>
              <a:t>, T. </a:t>
            </a:r>
            <a:r>
              <a:rPr kumimoji="1" lang="en-US" altLang="ja-JP" sz="1400" dirty="0" err="1" smtClean="0"/>
              <a:t>Iritani</a:t>
            </a:r>
            <a:r>
              <a:rPr kumimoji="1" lang="en-US" altLang="ja-JP" sz="1400" dirty="0" smtClean="0"/>
              <a:t>, H. </a:t>
            </a:r>
            <a:r>
              <a:rPr kumimoji="1" lang="en-US" altLang="ja-JP" sz="1400" dirty="0" err="1" smtClean="0"/>
              <a:t>Suganuma</a:t>
            </a:r>
            <a:r>
              <a:rPr kumimoji="1" lang="en-US" altLang="ja-JP" sz="1400" dirty="0" smtClean="0"/>
              <a:t>(2012)</a:t>
            </a:r>
            <a:endParaRPr kumimoji="1" lang="ja-JP" altLang="en-US" sz="1400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196596" y="4386940"/>
            <a:ext cx="237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don't have </a:t>
            </a:r>
            <a:r>
              <a:rPr lang="en-US" altLang="ja-JP" dirty="0" err="1"/>
              <a:t>spinor</a:t>
            </a:r>
            <a:r>
              <a:rPr lang="en-US" altLang="ja-JP" dirty="0"/>
              <a:t> </a:t>
            </a:r>
            <a:r>
              <a:rPr lang="en-US" altLang="ja-JP" dirty="0" smtClean="0"/>
              <a:t>index</a:t>
            </a:r>
            <a:endParaRPr kumimoji="1" lang="ja-JP" altLang="en-US" dirty="0"/>
          </a:p>
        </p:txBody>
      </p:sp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um_{s',j}&#10;(\eta\cdot D)_{ss'}^{ij}\chi_n(s')^{j}=i\lambda_n \chi_n(s)^{i}&#10;\end{align*}&lt;/body&gt;&#10;  &lt;fcolor&gt;FF000000&lt;/fcolor&gt;&#10;  &lt;bcolor&gt;FFFFFFFF&lt;/bcolor&gt;&#10;  &lt;transparent&gt;True&lt;/transparent&gt;&#10;  &lt;resolution&gt;1800&lt;/resolution&gt;&#10;  &lt;imageh&gt;569&lt;/imageh&gt;&#10;  &lt;imagew&gt;3472&lt;/imagew&gt;&#10;  &lt;scale&gt;50&lt;/scale&gt;&#10;  &lt;cursor&gt;13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9" y="2914152"/>
            <a:ext cx="3279936" cy="537520"/>
          </a:xfrm>
          <a:prstGeom prst="rect">
            <a:avLst/>
          </a:prstGeom>
        </p:spPr>
      </p:pic>
      <p:pic>
        <p:nvPicPr>
          <p:cNvPr id="85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(\eta\cdot D)_{ss'}^{ij}=(\eta_\mu D_\mu)_{ss'}^{ij}=\frac{1}{2}\sum_{\mu=1}^{4}\eta_\mu(s)\left[U_\mu(s)^{ij}\delta_{s+\hat{\mu},s'}-U_{-\mu}(s)^{ij}\delta_{s-\hat{\mu},s'}\right]&#10;\end{align*}&lt;/body&gt;&#10;  &lt;fcolor&gt;FF000000&lt;/fcolor&gt;&#10;  &lt;bcolor&gt;FFFFFFFF&lt;/bcolor&gt;&#10;  &lt;transparent&gt;True&lt;/transparent&gt;&#10;  &lt;resolution&gt;1800&lt;/resolution&gt;&#10;  &lt;imageh&gt;757&lt;/imageh&gt;&#10;  &lt;imagew&gt;7558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966" y="3502709"/>
            <a:ext cx="5197333" cy="520555"/>
          </a:xfrm>
          <a:prstGeom prst="rect">
            <a:avLst/>
          </a:prstGeom>
        </p:spPr>
      </p:pic>
      <p:sp>
        <p:nvSpPr>
          <p:cNvPr id="86" name="テキスト ボックス 85"/>
          <p:cNvSpPr txBox="1"/>
          <p:nvPr/>
        </p:nvSpPr>
        <p:spPr>
          <a:xfrm>
            <a:off x="1252819" y="3562202"/>
            <a:ext cx="81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sp>
        <p:nvSpPr>
          <p:cNvPr id="87" name="角丸四角形 86"/>
          <p:cNvSpPr/>
          <p:nvPr/>
        </p:nvSpPr>
        <p:spPr>
          <a:xfrm>
            <a:off x="413751" y="2486845"/>
            <a:ext cx="7059715" cy="1653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98167" y="2347657"/>
            <a:ext cx="52820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explicit form of the reduced Dirac </a:t>
            </a:r>
            <a:r>
              <a:rPr kumimoji="1" lang="en-US" altLang="ja-JP" dirty="0" smtClean="0"/>
              <a:t>eigenvalue equation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7027" y="5008044"/>
            <a:ext cx="453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※This method is available only in even lattice.</a:t>
            </a:r>
            <a:endParaRPr kumimoji="1" lang="ja-JP" altLang="en-US" dirty="0"/>
          </a:p>
        </p:txBody>
      </p:sp>
      <p:pic>
        <p:nvPicPr>
          <p:cNvPr id="89" name="TexTeXPicture" descr="&lt;?xml version=&quot;1.0&quot; encoding=&quot;utf-16&quot;?&gt;&#10;&lt;TeXTeX&gt;&#10;  &lt;preamble&gt;\documentclass{jarticle}&#10;\usepackage{amsmath}&#10;\pagestyle{empty}&lt;/preamble&gt;&#10;  &lt;body&gt;\begin{align*} &#10;T(s)\equiv&#10;\gamma_1^{s_1}&#10;\gamma_2^{s_2}&#10;\gamma_3^{s_3}&#10;\gamma_4^{s_4}&#10;\end{align*}&lt;/body&gt;&#10;  &lt;fcolor&gt;FF000000&lt;/fcolor&gt;&#10;  &lt;bcolor&gt;FFFFFFFF&lt;/bcolor&gt;&#10;  &lt;transparent&gt;True&lt;/transparent&gt;&#10;  &lt;resolution&gt;1800&lt;/resolution&gt;&#10;  &lt;imageh&gt;257&lt;/imageh&gt;&#10;  &lt;imagew&gt;217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6" y="1836801"/>
            <a:ext cx="2055307" cy="243417"/>
          </a:xfrm>
          <a:prstGeom prst="rect">
            <a:avLst/>
          </a:prstGeom>
        </p:spPr>
      </p:pic>
      <p:cxnSp>
        <p:nvCxnSpPr>
          <p:cNvPr id="91" name="直線コネクタ 90"/>
          <p:cNvCxnSpPr/>
          <p:nvPr/>
        </p:nvCxnSpPr>
        <p:spPr>
          <a:xfrm>
            <a:off x="93231" y="4962566"/>
            <a:ext cx="871267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TexTeXPicture" descr="&lt;?xml version=&quot;1.0&quot; encoding=&quot;utf-16&quot;?&gt;&#10;&lt;TeXTeX&gt;&#10;  &lt;preamble&gt;\documentclass{jarticle}&#10;\usepackage{amsmath}&#10;\pagestyle{empty}&lt;/preamble&gt;&#10;  &lt;body&gt;\begin{align*} &#10;T(s+N_\mu\hat{\mu})=T(s)&#10;\end{align*}&lt;/body&gt;&#10;  &lt;fcolor&gt;FF000000&lt;/fcolor&gt;&#10;  &lt;bcolor&gt;FFFFFFFF&lt;/bcolor&gt;&#10;  &lt;transparent&gt;True&lt;/transparent&gt;&#10;  &lt;resolution&gt;1800&lt;/resolution&gt;&#10;  &lt;imageh&gt;262&lt;/imageh&gt;&#10;  &lt;imagew&gt;2071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77" y="5460531"/>
            <a:ext cx="1799646" cy="227671"/>
          </a:xfrm>
          <a:prstGeom prst="rect">
            <a:avLst/>
          </a:prstGeom>
        </p:spPr>
      </p:pic>
      <p:sp>
        <p:nvSpPr>
          <p:cNvPr id="104" name="テキスト ボックス 103"/>
          <p:cNvSpPr txBox="1"/>
          <p:nvPr/>
        </p:nvSpPr>
        <p:spPr>
          <a:xfrm>
            <a:off x="4027713" y="5690674"/>
            <a:ext cx="469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requirement is satisfied only in even lattice.</a:t>
            </a:r>
            <a:endParaRPr kumimoji="1" lang="ja-JP" altLang="en-US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1515102" y="1411470"/>
            <a:ext cx="75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even</a:t>
            </a:r>
            <a:endParaRPr kumimoji="1" lang="ja-JP" altLang="en-US" dirty="0"/>
          </a:p>
        </p:txBody>
      </p:sp>
      <p:pic>
        <p:nvPicPr>
          <p:cNvPr id="107" name="TexTeXPicture" descr="&lt;?xml version=&quot;1.0&quot; encoding=&quot;utf-16&quot;?&gt;&#10;&lt;TeXTeX&gt;&#10;  &lt;preamble&gt;\documentclass{jarticle}&#10;\usepackage{amsmath}&#10;\pagestyle{empty}&lt;/preamble&gt;&#10;  &lt;body&gt;\begin{align*} &#10;N_1,N_2,N_3,N_4\end{align*}&lt;/body&gt;&#10;  &lt;fcolor&gt;FF000000&lt;/fcolor&gt;&#10;  &lt;bcolor&gt;FFFFFFFF&lt;/bcolor&gt;&#10;  &lt;transparent&gt;True&lt;/transparent&gt;&#10;  &lt;resolution&gt;1800&lt;/resolution&gt;&#10;  &lt;imageh&gt;218&lt;/imageh&gt;&#10;  &lt;imagew&gt;155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6" y="1517387"/>
            <a:ext cx="1445507" cy="203303"/>
          </a:xfrm>
          <a:prstGeom prst="rect">
            <a:avLst/>
          </a:prstGeom>
        </p:spPr>
      </p:pic>
      <p:cxnSp>
        <p:nvCxnSpPr>
          <p:cNvPr id="25" name="直線コネクタ 24"/>
          <p:cNvCxnSpPr/>
          <p:nvPr/>
        </p:nvCxnSpPr>
        <p:spPr>
          <a:xfrm>
            <a:off x="1722031" y="4691097"/>
            <a:ext cx="1625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s|n \rangle =\psi_n(s)\equiv T(s)\chi_n(s)  &#10;\end{align*}&lt;/body&gt;&#10;  &lt;fcolor&gt;FF000000&lt;/fcolor&gt;&#10;  &lt;bcolor&gt;FFFFFFFF&lt;/bcolor&gt;&#10;  &lt;transparent&gt;True&lt;/transparent&gt;&#10;  &lt;resolution&gt;1800&lt;/resolution&gt;&#10;  &lt;imageh&gt;249&lt;/imageh&gt;&#10;  &lt;imagew&gt;2841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6" y="4455066"/>
            <a:ext cx="2394230" cy="209842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chi_n(s)=\chi_n(s)^i &#10;\end{align*}&lt;/body&gt;&#10;  &lt;fcolor&gt;FF000000&lt;/fcolor&gt;&#10;  &lt;bcolor&gt;FFFFFFFF&lt;/bcolor&gt;&#10;  &lt;transparent&gt;True&lt;/transparent&gt;&#10;  &lt;resolution&gt;1800&lt;/resolution&gt;&#10;  &lt;imageh&gt;280&lt;/imageh&gt;&#10;  &lt;imagew&gt;158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76" y="4443253"/>
            <a:ext cx="1339117" cy="2359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1205" y="5359284"/>
            <a:ext cx="284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periodic boundary condition</a:t>
            </a:r>
            <a:endParaRPr kumimoji="1"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(s+N_4\hat{4})=&#10;\gamma_1^{s_1}&#10;\gamma_2^{s_2}&#10;\gamma_3^{s_3}&#10;\gamma_4^{s_4+N_4}=&#10;T(s)\gamma_4^{N_4}&#10;\end{align*}&lt;/body&gt;&#10;  &lt;fcolor&gt;FF000000&lt;/fcolor&gt;&#10;  &lt;bcolor&gt;FFFFFFFF&lt;/bcolor&gt;&#10;  &lt;transparent&gt;True&lt;/transparent&gt;&#10;  &lt;resolution&gt;1800&lt;/resolution&gt;&#10;  &lt;imageh&gt;299&lt;/imageh&gt;&#10;  &lt;imagew&gt;4552&lt;/imagew&gt;&#10;  &lt;scale&gt;50&lt;/scale&gt;&#10;  &lt;cursor&gt;11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42" y="6456723"/>
            <a:ext cx="3955572" cy="25982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808646" y="6084345"/>
            <a:ext cx="135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example </a:t>
            </a:r>
            <a:endParaRPr kumimoji="1" lang="ja-JP" altLang="en-US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mu=4&#10;\end{align*}&lt;/body&gt;&#10;  &lt;fcolor&gt;FF000000&lt;/fcolor&gt;&#10;  &lt;bcolor&gt;FFFFFFFF&lt;/bcolor&gt;&#10;  &lt;transparent&gt;True&lt;/transparent&gt;&#10;  &lt;resolution&gt;1800&lt;/resolution&gt;&#10;  &lt;imageh&gt;223&lt;/imageh&gt;&#10;  &lt;imagew&gt;592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87" y="6200927"/>
            <a:ext cx="506830" cy="190917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34" y="5473082"/>
            <a:ext cx="253217" cy="20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def\slashb#1{\not\!\!#1}&#10;\begin{align*} &#10;M^\dagger\slashb{D}M\equiv&#10;\sum_\mu M^\dagger(s) \gamma_\mu D_\mu M(s+ \hat \mu)&#10;=&#10;\begin{pmatrix}&#10; \eta\cdot D &amp;amp; 0 &amp;amp; 0 &amp;amp; 0 \\&#10; 0 &amp;amp; \eta\cdot D &amp;amp; 0 &amp;amp; 0 \\&#10; 0 &amp;amp; 0 &amp;amp; -\eta\cdot D &amp;amp; 0 \\&#10; 0 &amp;amp; 0 &amp;amp; 0 &amp;amp; -\eta\cdot D &#10;\end{pmatrix}&#10;\end{align*}&lt;/body&gt;&#10;  &lt;fcolor&gt;FF000000&lt;/fcolor&gt;&#10;  &lt;bcolor&gt;FFFFFFFF&lt;/bcolor&gt;&#10;  &lt;transparent&gt;True&lt;/transparent&gt;&#10;  &lt;resolution&gt;1800&lt;/resolution&gt;&#10;  &lt;imageh&gt;1495&lt;/imageh&gt;&#10;  &lt;imagew&gt;7885&lt;/imagew&gt;&#10;  &lt;scale&gt;50&lt;/scale&gt;&#10;  &lt;cursor&gt;14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6" y="4966448"/>
            <a:ext cx="5515743" cy="104578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7111" y="373752"/>
            <a:ext cx="8429086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New Modified KS Formalism </a:t>
            </a:r>
            <a:br>
              <a:rPr lang="en-US" altLang="ja-JP" sz="3600" dirty="0" smtClean="0">
                <a:latin typeface="+mj-lt"/>
              </a:rPr>
            </a:br>
            <a:r>
              <a:rPr kumimoji="1" lang="en-US" altLang="ja-JP" sz="3600" dirty="0" smtClean="0">
                <a:latin typeface="+mj-lt"/>
              </a:rPr>
              <a:t>Temporally Odd Number Lattice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0616" y="6161792"/>
            <a:ext cx="81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(\eta\cdot D)_{ss'}^{ij}=(\eta_\mu D_\mu)_{ss'}^{ij}=\frac{1}{2}\sum_{\mu=1}^{4}\eta_\mu(s)\left[U_\mu(s)^{ij}\delta_{s+\hat{\mu},s'}-U_{-\mu}(s)^{ij}\delta_{s-\hat{\mu},s'}\right]&#10;\end{align*}&lt;/body&gt;&#10;  &lt;fcolor&gt;FF000000&lt;/fcolor&gt;&#10;  &lt;bcolor&gt;FFFFFFFF&lt;/bcolor&gt;&#10;  &lt;transparent&gt;True&lt;/transparent&gt;&#10;  &lt;resolution&gt;1800&lt;/resolution&gt;&#10;  &lt;imageh&gt;757&lt;/imageh&gt;&#10;  &lt;imagew&gt;7558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7" y="6132822"/>
            <a:ext cx="4710709" cy="47181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387111" y="4662294"/>
            <a:ext cx="5771415" cy="1942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37125" y="4570199"/>
            <a:ext cx="2776384" cy="3428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D}\ {\rm is}\ {\rm spin} \ {\rm diagonalized}&#10;\end{align*}&lt;/body&gt;&#10;  &lt;fcolor&gt;FF000000&lt;/fcolor&gt;&#10;  &lt;bcolor&gt;FFFFFFFF&lt;/bcolor&gt;&#10;  &lt;transparent&gt;True&lt;/transparent&gt;&#10;  &lt;resolution&gt;1800&lt;/resolution&gt;&#10;  &lt;imageh&gt;232&lt;/imageh&gt;&#10;  &lt;imagew&gt;2400&lt;/imagew&gt;&#10;  &lt;scale&gt;50&lt;/scale&gt;&#10;  &lt;cursor&gt;7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2" y="4639592"/>
            <a:ext cx="2663429" cy="25746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119746" y="1666834"/>
            <a:ext cx="75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even</a:t>
            </a:r>
            <a:endParaRPr kumimoji="1" lang="ja-JP" altLang="en-US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N_4\end{align*}&lt;/body&gt;&#10;  &lt;fcolor&gt;FF000000&lt;/fcolor&gt;&#10;  &lt;bcolor&gt;FFFFFFFF&lt;/bcolor&gt;&#10;  &lt;transparent&gt;True&lt;/transparent&gt;&#10;  &lt;resolution&gt;1800&lt;/resolution&gt;&#10;  &lt;imageh&gt;208&lt;/imageh&gt;&#10;  &lt;imagew&gt;282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46" y="2128351"/>
            <a:ext cx="262989" cy="193977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N_1,N_2,N_3&#10;\end{align*}&lt;/body&gt;&#10;  &lt;fcolor&gt;FF000000&lt;/fcolor&gt;&#10;  &lt;bcolor&gt;FFFFFFFF&lt;/bcolor&gt;&#10;  &lt;transparent&gt;True&lt;/transparent&gt;&#10;  &lt;resolution&gt;1800&lt;/resolution&gt;&#10;  &lt;imageh&gt;218&lt;/imageh&gt;&#10;  &lt;imagew&gt;112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680" y="1772752"/>
            <a:ext cx="1050090" cy="203302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1128214" y="202243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odd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30947" y="1853100"/>
            <a:ext cx="357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←</a:t>
            </a:r>
            <a:r>
              <a:rPr kumimoji="1" lang="en-US" altLang="ja-JP" dirty="0" smtClean="0"/>
              <a:t>  “temporally odd-number lattice”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8725" y="3812854"/>
            <a:ext cx="462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</a:t>
            </a:r>
            <a:r>
              <a:rPr lang="en-US" altLang="ja-JP" dirty="0" smtClean="0"/>
              <a:t>use</a:t>
            </a:r>
            <a:r>
              <a:rPr kumimoji="1" lang="en-US" altLang="ja-JP" dirty="0" smtClean="0"/>
              <a:t> Dirac representation(     is </a:t>
            </a:r>
            <a:r>
              <a:rPr kumimoji="1" lang="en-US" altLang="ja-JP" dirty="0" err="1" smtClean="0"/>
              <a:t>diagonalized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T(s)\equiv&#10;\gamma_1^{s_1}&#10;\gamma_2^{s_2}&#10;\gamma_3^{s_3}&#10;\gamma_4^{s_4}&#10;\end{align*}&lt;/body&gt;&#10;  &lt;fcolor&gt;FF000000&lt;/fcolor&gt;&#10;  &lt;bcolor&gt;FFFFFFFF&lt;/bcolor&gt;&#10;  &lt;transparent&gt;True&lt;/transparent&gt;&#10;  &lt;resolution&gt;1800&lt;/resolution&gt;&#10;  &lt;imageh&gt;257&lt;/imageh&gt;&#10;  &lt;imagew&gt;217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7" y="2219037"/>
            <a:ext cx="1521845" cy="18023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T^\dagger(s)\gamma_\mu T(s\pm\hat{\mu})=\eta_\mu(s){\bm 1}_{\rm spinor}&#10;\end{align*}&lt;/body&gt;&#10;  &lt;fcolor&gt;FF000000&lt;/fcolor&gt;&#10;  &lt;bcolor&gt;FFFFFFFF&lt;/bcolor&gt;&#10;  &lt;transparent&gt;True&lt;/transparent&gt;&#10;  &lt;resolution&gt;1800&lt;/resolution&gt;&#10;  &lt;imageh&gt;301&lt;/imageh&gt;&#10;  &lt;imagew&gt;3365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325" y="2569235"/>
            <a:ext cx="2025926" cy="181219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7301664" y="1853876"/>
            <a:ext cx="5977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: even</a:t>
            </a:r>
            <a:endParaRPr kumimoji="1" lang="ja-JP" altLang="en-US" sz="1100" dirty="0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N_1,N_2,N_3,N_4\end{align*}&lt;/body&gt;&#10;  &lt;fcolor&gt;FF000000&lt;/fcolor&gt;&#10;  &lt;bcolor&gt;FFFFFFFF&lt;/bcolor&gt;&#10;  &lt;transparent&gt;True&lt;/transparent&gt;&#10;  &lt;resolution&gt;1800&lt;/resolution&gt;&#10;  &lt;imageh&gt;218&lt;/imageh&gt;&#10;  &lt;imagew&gt;1550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32" y="1925926"/>
            <a:ext cx="985706" cy="138635"/>
          </a:xfrm>
          <a:prstGeom prst="rect">
            <a:avLst/>
          </a:prstGeom>
        </p:spPr>
      </p:pic>
      <p:cxnSp>
        <p:nvCxnSpPr>
          <p:cNvPr id="39" name="直線コネクタ 38"/>
          <p:cNvCxnSpPr/>
          <p:nvPr/>
        </p:nvCxnSpPr>
        <p:spPr>
          <a:xfrm>
            <a:off x="6172200" y="1481667"/>
            <a:ext cx="0" cy="4758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eta_\mu(s)=&#10;  \begin{cases}&#10;    1 \ \ \ \ \ \ \ \ \ \ \ \ \ \ \ \ (\mu=1) \\&#10;    (-1)^{s_1} \ \ \ \ \ \ \ \ \ (\mu=2) \\&#10;    (-1)^{s_1+s_2} \ \ \ \ \ (\mu=3) \\&#10;    (-1)^{s_1+s_2+s_3} \ (\mu=4)&#10;  \end{cases}&#10;\end{align*}&lt;/body&gt;&#10;  &lt;fcolor&gt;FF000000&lt;/fcolor&gt;&#10;  &lt;bcolor&gt;FFFFFFFF&lt;/bcolor&gt;&#10;  &lt;transparent&gt;True&lt;/transparent&gt;&#10;  &lt;resolution&gt;1800&lt;/resolution&gt;&#10;  &lt;imageh&gt;1793&lt;/imageh&gt;&#10;  &lt;imagew&gt;3378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25" y="4193949"/>
            <a:ext cx="2186272" cy="1160444"/>
          </a:xfrm>
          <a:prstGeom prst="rect">
            <a:avLst/>
          </a:prstGeom>
        </p:spPr>
      </p:pic>
      <p:sp>
        <p:nvSpPr>
          <p:cNvPr id="41" name="角丸四角形 40"/>
          <p:cNvSpPr/>
          <p:nvPr/>
        </p:nvSpPr>
        <p:spPr>
          <a:xfrm>
            <a:off x="6408712" y="4026821"/>
            <a:ext cx="2633686" cy="140108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520849" y="3851477"/>
            <a:ext cx="176801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staggered phase:</a:t>
            </a:r>
            <a:endParaRPr kumimoji="1" lang="ja-JP" altLang="en-US" sz="1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eta_\mu(s)&#10;\end{align*}&lt;/body&gt;&#10;  &lt;fcolor&gt;FF000000&lt;/fcolor&gt;&#10;  &lt;bcolor&gt;FFFFFFFF&lt;/bcolor&gt;&#10;  &lt;transparent&gt;True&lt;/transparent&gt;&#10;  &lt;resolution&gt;1800&lt;/resolution&gt;&#10;  &lt;imageh&gt;262&lt;/imageh&gt;&#10;  &lt;imagew&gt;53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69723" y="3931481"/>
            <a:ext cx="346904" cy="169568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gamma_4&#10;\end{align*}&lt;/body&gt;&#10;  &lt;fcolor&gt;FF000000&lt;/fcolor&gt;&#10;  &lt;bcolor&gt;FFFFFFFF&lt;/bcolor&gt;&#10;  &lt;transparent&gt;True&lt;/transparent&gt;&#10;  &lt;resolution&gt;1800&lt;/resolution&gt;&#10;  &lt;imageh&gt;164&lt;/imageh&gt;&#10;  &lt;imagew&gt;21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05792" y="3905989"/>
            <a:ext cx="229658" cy="173566"/>
          </a:xfrm>
          <a:prstGeom prst="rect">
            <a:avLst/>
          </a:prstGeom>
        </p:spPr>
      </p:pic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def\slashb#1{\not\!\!#1}&#10;\begin{align*} &#10;T^\dagger\slashb{D}T=\begin{pmatrix}&#10; \eta\cdot D &amp;amp; 0 &amp;amp; 0 &amp;amp; 0 \\&#10; 0 &amp;amp; \eta\cdot D &amp;amp; 0 &amp;amp; 0 \\&#10; 0 &amp;amp; 0 &amp;amp; \eta\cdot D &amp;amp; 0 \\&#10; 0 &amp;amp; 0 &amp;amp; 0 &amp;amp; \eta\cdot D &#10;\end{pmatrix}&#10;\end{align*}&lt;/body&gt;&#10;  &lt;fcolor&gt;FF000000&lt;/fcolor&gt;&#10;  &lt;bcolor&gt;FFFFFFFF&lt;/bcolor&gt;&#10;  &lt;transparent&gt;True&lt;/transparent&gt;&#10;  &lt;resolution&gt;1800&lt;/resolution&gt;&#10;  &lt;imageh&gt;1495&lt;/imageh&gt;&#10;  &lt;imagew&gt;4271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79749" y="2827738"/>
            <a:ext cx="2276251" cy="796767"/>
          </a:xfrm>
          <a:prstGeom prst="rect">
            <a:avLst/>
          </a:prstGeom>
        </p:spPr>
      </p:pic>
      <p:cxnSp>
        <p:nvCxnSpPr>
          <p:cNvPr id="56" name="直線コネクタ 55"/>
          <p:cNvCxnSpPr/>
          <p:nvPr/>
        </p:nvCxnSpPr>
        <p:spPr>
          <a:xfrm>
            <a:off x="4700800" y="5764043"/>
            <a:ext cx="4741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5387994" y="6005204"/>
            <a:ext cx="4741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角丸四角形 59"/>
          <p:cNvSpPr/>
          <p:nvPr/>
        </p:nvSpPr>
        <p:spPr>
          <a:xfrm>
            <a:off x="33868" y="2455334"/>
            <a:ext cx="2997200" cy="44873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14534" y="1533236"/>
            <a:ext cx="138140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case of even lattice</a:t>
            </a:r>
            <a:endParaRPr kumimoji="1" lang="ja-JP" altLang="en-US" sz="12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M(s)\equiv&#10;\gamma_1^{s_1}&#10;\gamma_2^{s_2}&#10;\gamma_3^{s_3}&#10;\gamma_4^{s_1+s_2+s_3}&#10;\end{align*}&lt;/body&gt;&#10;  &lt;fcolor&gt;FF000000&lt;/fcolor&gt;&#10;  &lt;bcolor&gt;FFFFFFFF&lt;/bcolor&gt;&#10;  &lt;transparent&gt;True&lt;/transparent&gt;&#10;  &lt;resolution&gt;1800&lt;/resolution&gt;&#10;  &lt;imageh&gt;288&lt;/imageh&gt;&#10;  &lt;imagew&gt;2941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4" y="2547760"/>
            <a:ext cx="2785555" cy="272777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M^\dagger(s)\gamma_\mu M(s\pm\hat{\mu})=\eta_\mu(s)\gamma_4&#10;\end{align*}&lt;/body&gt;&#10;  &lt;fcolor&gt;FF000000&lt;/fcolor&gt;&#10;  &lt;bcolor&gt;FFFFFFFF&lt;/bcolor&gt;&#10;  &lt;transparent&gt;True&lt;/transparent&gt;&#10;  &lt;resolution&gt;1800&lt;/resolution&gt;&#10;  &lt;imageh&gt;301&lt;/imageh&gt;&#10;  &lt;imagew&gt;3091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7" y="3162838"/>
            <a:ext cx="2927627" cy="285089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2017336" y="2865446"/>
            <a:ext cx="919383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9" y="3199361"/>
            <a:ext cx="253217" cy="202567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" y="5151826"/>
            <a:ext cx="253217" cy="202567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10" y="2562911"/>
            <a:ext cx="222727" cy="178176"/>
          </a:xfrm>
          <a:prstGeom prst="rect">
            <a:avLst/>
          </a:prstGeom>
        </p:spPr>
      </p:pic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10" y="3110273"/>
            <a:ext cx="222727" cy="1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テキスト ボックス 68"/>
          <p:cNvSpPr txBox="1"/>
          <p:nvPr/>
        </p:nvSpPr>
        <p:spPr>
          <a:xfrm>
            <a:off x="5294420" y="4630075"/>
            <a:ext cx="237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don't have </a:t>
            </a:r>
            <a:r>
              <a:rPr lang="en-US" altLang="ja-JP" dirty="0" err="1"/>
              <a:t>spinor</a:t>
            </a:r>
            <a:r>
              <a:rPr lang="en-US" altLang="ja-JP" dirty="0"/>
              <a:t> </a:t>
            </a:r>
            <a:r>
              <a:rPr lang="en-US" altLang="ja-JP" dirty="0" smtClean="0"/>
              <a:t>index</a:t>
            </a:r>
            <a:endParaRPr kumimoji="1" lang="ja-JP" altLang="en-US" dirty="0"/>
          </a:p>
        </p:txBody>
      </p:sp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um_{s',j}&#10;(\eta\cdot D)_{ss'}^{ij}\chi_n(s')^{j}=i\lambda_n \chi_n(s)^{i}&#10;\end{align*}&lt;/body&gt;&#10;  &lt;fcolor&gt;FF000000&lt;/fcolor&gt;&#10;  &lt;bcolor&gt;FFFFFFFF&lt;/bcolor&gt;&#10;  &lt;transparent&gt;True&lt;/transparent&gt;&#10;  &lt;resolution&gt;1800&lt;/resolution&gt;&#10;  &lt;imageh&gt;569&lt;/imageh&gt;&#10;  &lt;imagew&gt;3472&lt;/imagew&gt;&#10;  &lt;scale&gt;50&lt;/scale&gt;&#10;  &lt;cursor&gt;13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04" y="3274737"/>
            <a:ext cx="3279936" cy="537520"/>
          </a:xfrm>
          <a:prstGeom prst="rect">
            <a:avLst/>
          </a:prstGeom>
        </p:spPr>
      </p:pic>
      <p:pic>
        <p:nvPicPr>
          <p:cNvPr id="85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(\eta\cdot D)_{ss'}^{ij}=(\eta_\mu D_\mu)_{ss'}^{ij}=\frac{1}{2}\sum_{\mu=1}^{4}\eta_\mu(s)\left[U_\mu(s)^{ij}\delta_{s+\hat{\mu},s'}-U_{-\mu}(s)^{ij}\delta_{s-\hat{\mu},s'}\right]&#10;\end{align*}&lt;/body&gt;&#10;  &lt;fcolor&gt;FF000000&lt;/fcolor&gt;&#10;  &lt;bcolor&gt;FFFFFFFF&lt;/bcolor&gt;&#10;  &lt;transparent&gt;True&lt;/transparent&gt;&#10;  &lt;resolution&gt;1800&lt;/resolution&gt;&#10;  &lt;imageh&gt;757&lt;/imageh&gt;&#10;  &lt;imagew&gt;7558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47" y="3882508"/>
            <a:ext cx="5005496" cy="501341"/>
          </a:xfrm>
          <a:prstGeom prst="rect">
            <a:avLst/>
          </a:prstGeom>
        </p:spPr>
      </p:pic>
      <p:sp>
        <p:nvSpPr>
          <p:cNvPr id="86" name="テキスト ボックス 85"/>
          <p:cNvSpPr txBox="1"/>
          <p:nvPr/>
        </p:nvSpPr>
        <p:spPr>
          <a:xfrm>
            <a:off x="1555652" y="3922787"/>
            <a:ext cx="81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sp>
        <p:nvSpPr>
          <p:cNvPr id="87" name="角丸四角形 86"/>
          <p:cNvSpPr/>
          <p:nvPr/>
        </p:nvSpPr>
        <p:spPr>
          <a:xfrm>
            <a:off x="595816" y="2847430"/>
            <a:ext cx="7059715" cy="1653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80232" y="2708242"/>
            <a:ext cx="52820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explicit form of the reduced Dirac </a:t>
            </a:r>
            <a:r>
              <a:rPr kumimoji="1" lang="en-US" altLang="ja-JP" dirty="0" smtClean="0"/>
              <a:t>eigenvalue equation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57027" y="5206008"/>
            <a:ext cx="7610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This method is available in temporally odd number lattice.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1" name="直線コネクタ 90"/>
          <p:cNvCxnSpPr/>
          <p:nvPr/>
        </p:nvCxnSpPr>
        <p:spPr>
          <a:xfrm>
            <a:off x="93231" y="5160530"/>
            <a:ext cx="871267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3696337" y="6072355"/>
            <a:ext cx="41519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requirement is satisfied in odd lattice.</a:t>
            </a:r>
            <a:endParaRPr kumimoji="1" lang="ja-JP" altLang="en-US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1673209" y="4942858"/>
            <a:ext cx="18056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229813" y="1551532"/>
            <a:ext cx="75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even</a:t>
            </a:r>
            <a:endParaRPr kumimoji="1" lang="ja-JP" altLang="en-US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4\end{align*}&lt;/body&gt;&#10;  &lt;fcolor&gt;FF000000&lt;/fcolor&gt;&#10;  &lt;bcolor&gt;FFFFFFFF&lt;/bcolor&gt;&#10;  &lt;transparent&gt;True&lt;/transparent&gt;&#10;  &lt;resolution&gt;1800&lt;/resolution&gt;&#10;  &lt;imageh&gt;208&lt;/imageh&gt;&#10;  &lt;imagew&gt;282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9613" y="2013049"/>
            <a:ext cx="262989" cy="193977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N_1,N_2,N_3&#10;\end{align*}&lt;/body&gt;&#10;  &lt;fcolor&gt;FF000000&lt;/fcolor&gt;&#10;  &lt;bcolor&gt;FFFFFFFF&lt;/bcolor&gt;&#10;  &lt;transparent&gt;True&lt;/transparent&gt;&#10;  &lt;resolution&gt;1800&lt;/resolution&gt;&#10;  &lt;imageh&gt;218&lt;/imageh&gt;&#10;  &lt;imagew&gt;112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747" y="1657450"/>
            <a:ext cx="1050090" cy="203302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238281" y="1907131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odd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chi_n(s)=\chi_n(s)^i &#10;\end{align*}&lt;/body&gt;&#10;  &lt;fcolor&gt;FF000000&lt;/fcolor&gt;&#10;  &lt;bcolor&gt;FFFFFFFF&lt;/bcolor&gt;&#10;  &lt;transparent&gt;True&lt;/transparent&gt;&#10;  &lt;resolution&gt;1800&lt;/resolution&gt;&#10;  &lt;imageh&gt;280&lt;/imageh&gt;&#10;  &lt;imagew&gt;1589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03" y="4696284"/>
            <a:ext cx="1339117" cy="23596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M(s)\equiv&#10;\gamma_1^{s_1}&#10;\gamma_2^{s_2}&#10;\gamma_3^{s_3}&#10;\gamma_4^{s_1+s_2+s_3}&#10;\end{align*}&lt;/body&gt;&#10;  &lt;fcolor&gt;FF000000&lt;/fcolor&gt;&#10;  &lt;bcolor&gt;FFFFFFFF&lt;/bcolor&gt;&#10;  &lt;transparent&gt;True&lt;/transparent&gt;&#10;  &lt;resolution&gt;1800&lt;/resolution&gt;&#10;  &lt;imageh&gt;288&lt;/imageh&gt;&#10;  &lt;imagew&gt;2941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1" y="2305458"/>
            <a:ext cx="2785555" cy="27277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s|n \rangle =\psi_n(s)\equiv M(s)\chi_n(s)  &#10;\end{align*}&lt;/body&gt;&#10;  &lt;fcolor&gt;FF000000&lt;/fcolor&gt;&#10;  &lt;bcolor&gt;FFFFFFFF&lt;/bcolor&gt;&#10;  &lt;transparent&gt;True&lt;/transparent&gt;&#10;  &lt;resolution&gt;1800&lt;/resolution&gt;&#10;  &lt;imageh&gt;249&lt;/imageh&gt;&#10;  &lt;imagew&gt;2930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3" y="4715929"/>
            <a:ext cx="2469234" cy="209841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(s+N_\mu\hat{\mu})=M(s)&#10;\end{align*}&lt;/body&gt;&#10;  &lt;fcolor&gt;FF000000&lt;/fcolor&gt;&#10;  &lt;bcolor&gt;FFFFFFFF&lt;/bcolor&gt;&#10;  &lt;transparent&gt;True&lt;/transparent&gt;&#10;  &lt;resolution&gt;1800&lt;/resolution&gt;&#10;  &lt;imageh&gt;262&lt;/imageh&gt;&#10;  &lt;imagew&gt;2244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24" y="5808564"/>
            <a:ext cx="1949977" cy="22767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595816" y="5711197"/>
            <a:ext cx="2848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periodic boundary condition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11020" y="6505596"/>
            <a:ext cx="335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*If Not usin</a:t>
            </a:r>
            <a:r>
              <a:rPr lang="en-US" altLang="ja-JP" sz="1400" dirty="0" smtClean="0"/>
              <a:t>g this method, results are same.</a:t>
            </a:r>
            <a:endParaRPr kumimoji="1" lang="ja-JP" altLang="en-US" sz="1400" dirty="0"/>
          </a:p>
        </p:txBody>
      </p:sp>
      <p:sp>
        <p:nvSpPr>
          <p:cNvPr id="30" name="タイトル 1"/>
          <p:cNvSpPr>
            <a:spLocks noGrp="1"/>
          </p:cNvSpPr>
          <p:nvPr>
            <p:ph type="title"/>
          </p:nvPr>
        </p:nvSpPr>
        <p:spPr>
          <a:xfrm>
            <a:off x="387111" y="373752"/>
            <a:ext cx="8429086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New Modified KS Formalism </a:t>
            </a:r>
            <a:br>
              <a:rPr lang="en-US" altLang="ja-JP" sz="3600" dirty="0" smtClean="0">
                <a:latin typeface="+mj-lt"/>
              </a:rPr>
            </a:br>
            <a:r>
              <a:rPr kumimoji="1" lang="en-US" altLang="ja-JP" sz="3600" dirty="0" smtClean="0">
                <a:latin typeface="+mj-lt"/>
              </a:rPr>
              <a:t>Temporally Odd Number Lattice</a:t>
            </a: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36" y="5841954"/>
            <a:ext cx="222727" cy="1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672" y="373752"/>
            <a:ext cx="8660920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Relation between </a:t>
            </a:r>
            <a:br>
              <a:rPr lang="en-US" altLang="ja-JP" sz="3600" dirty="0" smtClean="0">
                <a:latin typeface="+mj-lt"/>
              </a:rPr>
            </a:br>
            <a:r>
              <a:rPr lang="en-US" altLang="ja-JP" sz="3600" dirty="0" smtClean="0">
                <a:latin typeface="+mj-lt"/>
              </a:rPr>
              <a:t>Dirac </a:t>
            </a:r>
            <a:r>
              <a:rPr lang="en-US" altLang="ja-JP" sz="3600" dirty="0" err="1" smtClean="0">
                <a:latin typeface="+mj-lt"/>
              </a:rPr>
              <a:t>eigenmode</a:t>
            </a:r>
            <a:r>
              <a:rPr lang="en-US" altLang="ja-JP" sz="3600" dirty="0" smtClean="0">
                <a:latin typeface="+mj-lt"/>
              </a:rPr>
              <a:t> and KS Dirac </a:t>
            </a:r>
            <a:r>
              <a:rPr lang="en-US" altLang="ja-JP" sz="3600" dirty="0" err="1" smtClean="0">
                <a:latin typeface="+mj-lt"/>
              </a:rPr>
              <a:t>eigenmode</a:t>
            </a:r>
            <a:r>
              <a:rPr lang="en-US" altLang="ja-JP" sz="3600" dirty="0" smtClean="0">
                <a:latin typeface="+mj-lt"/>
              </a:rPr>
              <a:t> </a:t>
            </a:r>
            <a:endParaRPr kumimoji="1" lang="en-US" altLang="ja-JP" sz="3600" dirty="0" smtClean="0">
              <a:latin typeface="+mj-lt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6399" y="2946402"/>
            <a:ext cx="1825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</a:t>
            </a:r>
            <a:r>
              <a:rPr kumimoji="1" lang="en-US" altLang="ja-JP" dirty="0" err="1" smtClean="0"/>
              <a:t>eigenmode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7930" y="3784601"/>
            <a:ext cx="210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KS Dirac </a:t>
            </a:r>
            <a:r>
              <a:rPr kumimoji="1" lang="en-US" altLang="ja-JP" dirty="0" err="1" smtClean="0"/>
              <a:t>eigenmode</a:t>
            </a:r>
            <a:endParaRPr kumimoji="1" lang="ja-JP" altLang="en-US" dirty="0"/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|n )&#10;\end{align*}&lt;/body&gt;&#10;  &lt;fcolor&gt;FF000000&lt;/fcolor&gt;&#10;  &lt;bcolor&gt;FFFFFFFF&lt;/bcolor&gt;&#10;  &lt;transparent&gt;True&lt;/transparent&gt;&#10;  &lt;resolution&gt;1800&lt;/resolution&gt;&#10;  &lt;imageh&gt;249&lt;/imageh&gt;&#10;  &lt;imagew&gt;261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6348" y="3863509"/>
            <a:ext cx="276224" cy="263522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eta\cdot D|n) =i\lambda_n|n )&#10;\end{align*}&lt;/body&gt;&#10;  &lt;fcolor&gt;FF000000&lt;/fcolor&gt;&#10;  &lt;bcolor&gt;FFFFFFFF&lt;/bcolor&gt;&#10;  &lt;transparent&gt;True&lt;/transparent&gt;&#10;  &lt;resolution&gt;1800&lt;/resolution&gt;&#10;  &lt;imageh&gt;249&lt;/imageh&gt;&#10;  &lt;imagew&gt;1824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079" y="4236042"/>
            <a:ext cx="1930394" cy="263523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langle s|n ) =\chi_n(s)  &#10;\end{align*}&lt;/body&gt;&#10;  &lt;fcolor&gt;FF000000&lt;/fcolor&gt;&#10;  &lt;bcolor&gt;FFFFFFFF&lt;/bcolor&gt;&#10;  &lt;transparent&gt;True&lt;/transparent&gt;&#10;  &lt;resolution&gt;1800&lt;/resolution&gt;&#10;  &lt;imageh&gt;249&lt;/imageh&gt;&#10;  &lt;imagew&gt;1410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2068" y="4259768"/>
            <a:ext cx="1188266" cy="20984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35464" y="2624667"/>
            <a:ext cx="140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odd lattice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38598" y="1895737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A)</a:t>
            </a:r>
            <a:endParaRPr kumimoji="1" lang="ja-JP" altLang="en-US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=\frac{(2i)^{N_4-1}}{4}\sum_n\lambda_n^{N_4-1}\langle n|\hat{U}_4| n \rangle &#10;\end{align*}&lt;/body&gt;&#10;  &lt;fcolor&gt;FF000000&lt;/fcolor&gt;&#10;  &lt;bcolor&gt;FFFFFFFF&lt;/bcolor&gt;&#10;  &lt;transparent&gt;True&lt;/transparent&gt;&#10;  &lt;resolution&gt;1800&lt;/resolution&gt;&#10;  &lt;imageh&gt;665&lt;/imageh&gt;&#10;  &lt;imagew&gt;3649&lt;/imagew&gt;&#10;  &lt;scale&gt;50&lt;/scale&gt;&#10;  &lt;cursor&gt;1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8" y="1760588"/>
            <a:ext cx="3861841" cy="703787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|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58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1617" y="2999910"/>
            <a:ext cx="273048" cy="263521"/>
          </a:xfrm>
          <a:prstGeom prst="rect">
            <a:avLst/>
          </a:prstGeom>
        </p:spPr>
      </p:pic>
      <p:cxnSp>
        <p:nvCxnSpPr>
          <p:cNvPr id="24" name="直線コネクタ 23"/>
          <p:cNvCxnSpPr/>
          <p:nvPr/>
        </p:nvCxnSpPr>
        <p:spPr>
          <a:xfrm>
            <a:off x="1904997" y="2506133"/>
            <a:ext cx="2142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um_n\lambda_n^{N_4-1}\langle n|\hat{U}_4| n \rangle=&#10;4\sum_n\lambda_n^{N_4-1}( n|\hat{U}_4| n )&#10;\end{align*}&lt;/body&gt;&#10;  &lt;fcolor&gt;FF000000&lt;/fcolor&gt;&#10;  &lt;bcolor&gt;FFFFFFFF&lt;/bcolor&gt;&#10;  &lt;transparent&gt;True&lt;/transparent&gt;&#10;  &lt;resolution&gt;1800&lt;/resolution&gt;&#10;  &lt;imageh&gt;524&lt;/imageh&gt;&#10;  &lt;imagew&gt;4424&lt;/imagew&gt;&#10;  &lt;scale&gt;50&lt;/scale&gt;&#10;  &lt;cursor&gt;162&lt;/cursor&gt;&#10;&lt;/TeXTeX&gt;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7450" y="4833988"/>
            <a:ext cx="4682045" cy="554562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4148666" y="5444067"/>
            <a:ext cx="23452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D}|n\rangle =i\lambda_n|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150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1811" y="3372444"/>
            <a:ext cx="1592786" cy="263523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4732868" y="592587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A)’</a:t>
            </a:r>
            <a:endParaRPr kumimoji="1" lang="ja-JP" altLang="en-US" dirty="0"/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=(2i)^{N_4-1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524&lt;/imageh&gt;&#10;  &lt;imagew&gt;3592&lt;/imagew&gt;&#10;  &lt;scale&gt;50&lt;/scale&gt;&#10;  &lt;cursor&gt;136&lt;/cursor&gt;&#10;&lt;/TeXTeX&gt;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0718" y="5917720"/>
            <a:ext cx="3801516" cy="554562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691115" y="5774268"/>
            <a:ext cx="4973086" cy="7704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1651001" y="4732867"/>
            <a:ext cx="4995332" cy="7789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s|n \rangle =\psi_n(s)= M(s)\chi_n(s)  &#10;\end{align*}&lt;/body&gt;&#10;  &lt;fcolor&gt;FF000000&lt;/fcolor&gt;&#10;  &lt;bcolor&gt;FFFFFFFF&lt;/bcolor&gt;&#10;  &lt;transparent&gt;True&lt;/transparent&gt;&#10;  &lt;resolution&gt;1800&lt;/resolution&gt;&#10;  &lt;imageh&gt;249&lt;/imageh&gt;&#10;  &lt;imagew&gt;2930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04" y="3353835"/>
            <a:ext cx="2469234" cy="20984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def\slashb#1{\not\!\!#1}&#10;\begin{align*} &#10;M^\dagger\slashb{D}M&#10;=&#10;\begin{pmatrix}&#10; \eta\cdot D &amp;amp; 0 &amp;amp; 0 &amp;amp; 0 \\&#10; 0 &amp;amp; \eta\cdot D &amp;amp; 0 &amp;amp; 0 \\&#10; 0 &amp;amp; 0 &amp;amp; -\eta\cdot D &amp;amp; 0 \\&#10; 0 &amp;amp; 0 &amp;amp; 0 &amp;amp; -\eta\cdot D &#10;\end{pmatrix}&#10;\end{align*}&lt;/body&gt;&#10;  &lt;fcolor&gt;FF000000&lt;/fcolor&gt;&#10;  &lt;bcolor&gt;FFFFFFFF&lt;/bcolor&gt;&#10;  &lt;transparent&gt;True&lt;/transparent&gt;&#10;  &lt;resolution&gt;1800&lt;/resolution&gt;&#10;  &lt;imageh&gt;1495&lt;/imageh&gt;&#10;  &lt;imagew&gt;483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13" y="3583981"/>
            <a:ext cx="2959879" cy="91558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778631" y="5925870"/>
            <a:ext cx="311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relation (A)’ is equivalent to (A)</a:t>
            </a:r>
            <a:endParaRPr kumimoji="1" lang="ja-JP" altLang="en-US" dirty="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1" y="4975432"/>
            <a:ext cx="222727" cy="178176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4" y="6009365"/>
            <a:ext cx="222727" cy="1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3600" dirty="0"/>
              <a:t>C</a:t>
            </a:r>
            <a:r>
              <a:rPr kumimoji="1" lang="en-US" altLang="ja-JP" sz="3600" dirty="0" smtClean="0"/>
              <a:t>ontents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2721" y="1371601"/>
            <a:ext cx="8673860" cy="519197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Introduction</a:t>
            </a:r>
          </a:p>
          <a:p>
            <a:pPr lvl="1"/>
            <a:r>
              <a:rPr lang="en-US" altLang="ja-JP" sz="2000" dirty="0" smtClean="0"/>
              <a:t>Quark Confinement(Confinement)</a:t>
            </a:r>
          </a:p>
          <a:p>
            <a:pPr lvl="1"/>
            <a:r>
              <a:rPr lang="en-US" altLang="ja-JP" sz="2000" dirty="0" smtClean="0"/>
              <a:t>Chiral Symmetry Breaking(CSB)</a:t>
            </a:r>
            <a:endParaRPr kumimoji="1" lang="en-US" altLang="ja-JP" sz="2000" dirty="0" smtClean="0"/>
          </a:p>
          <a:p>
            <a:r>
              <a:rPr lang="en-US" altLang="ja-JP" sz="2400" dirty="0"/>
              <a:t> </a:t>
            </a:r>
            <a:r>
              <a:rPr lang="en-US" altLang="ja-JP" sz="2400" dirty="0" smtClean="0"/>
              <a:t>Previous Works</a:t>
            </a:r>
          </a:p>
          <a:p>
            <a:pPr lvl="1"/>
            <a:r>
              <a:rPr lang="en-US" altLang="ja-JP" sz="2000" dirty="0" smtClean="0"/>
              <a:t>QCD phase transition at finite temperature</a:t>
            </a:r>
          </a:p>
          <a:p>
            <a:pPr lvl="1"/>
            <a:r>
              <a:rPr lang="en-US" altLang="ja-JP" sz="2000" dirty="0" smtClean="0"/>
              <a:t>S. </a:t>
            </a:r>
            <a:r>
              <a:rPr lang="en-US" altLang="ja-JP" sz="2000" dirty="0" err="1" smtClean="0"/>
              <a:t>Gongyo</a:t>
            </a:r>
            <a:r>
              <a:rPr lang="en-US" altLang="ja-JP" sz="2000" dirty="0" smtClean="0"/>
              <a:t>, T. </a:t>
            </a:r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H. </a:t>
            </a:r>
            <a:r>
              <a:rPr lang="en-US" altLang="ja-JP" sz="2000" dirty="0" err="1" smtClean="0"/>
              <a:t>Suganuma</a:t>
            </a:r>
            <a:endParaRPr lang="en-US" altLang="ja-JP" sz="2000" dirty="0" smtClean="0"/>
          </a:p>
          <a:p>
            <a:r>
              <a:rPr lang="en-US" altLang="ja-JP" sz="2400" dirty="0" smtClean="0"/>
              <a:t>Our Work</a:t>
            </a:r>
            <a:endParaRPr kumimoji="1" lang="en-US" altLang="ja-JP" sz="2400" dirty="0" smtClean="0"/>
          </a:p>
          <a:p>
            <a:pPr lvl="1"/>
            <a:r>
              <a:rPr lang="en-US" altLang="ja-JP" sz="2000" dirty="0" smtClean="0"/>
              <a:t>A Direct Relation between </a:t>
            </a:r>
            <a:r>
              <a:rPr lang="en-US" altLang="ja-JP" sz="2000" dirty="0" err="1" smtClean="0"/>
              <a:t>Polyakov</a:t>
            </a:r>
            <a:r>
              <a:rPr lang="en-US" altLang="ja-JP" sz="2000" dirty="0" smtClean="0"/>
              <a:t> loop and Dirac mode </a:t>
            </a:r>
          </a:p>
          <a:p>
            <a:pPr marL="457200" lvl="1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in Temporally Odd Number Lattice</a:t>
            </a:r>
          </a:p>
          <a:p>
            <a:pPr lvl="1"/>
            <a:r>
              <a:rPr kumimoji="1" lang="en-US" altLang="ja-JP" sz="2000" dirty="0" smtClean="0"/>
              <a:t>New Modified KS Formalism in</a:t>
            </a:r>
            <a:r>
              <a:rPr lang="en-US" altLang="ja-JP" sz="2000" dirty="0" smtClean="0"/>
              <a:t> </a:t>
            </a:r>
            <a:r>
              <a:rPr kumimoji="1" lang="en-US" altLang="ja-JP" sz="2000" dirty="0" smtClean="0"/>
              <a:t>Temporally Odd Number Lattice</a:t>
            </a:r>
          </a:p>
        </p:txBody>
      </p:sp>
    </p:spTree>
    <p:extLst>
      <p:ext uri="{BB962C8B-B14F-4D97-AF65-F5344CB8AC3E}">
        <p14:creationId xmlns:p14="http://schemas.microsoft.com/office/powerpoint/2010/main" val="26102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4363" y="356499"/>
            <a:ext cx="8429086" cy="1325563"/>
          </a:xfrm>
        </p:spPr>
        <p:txBody>
          <a:bodyPr>
            <a:noAutofit/>
          </a:bodyPr>
          <a:lstStyle/>
          <a:p>
            <a:pPr lvl="1" algn="ctr"/>
            <a:r>
              <a:rPr lang="en-US" altLang="ja-JP" sz="3600" dirty="0">
                <a:latin typeface="+mj-lt"/>
              </a:rPr>
              <a:t>N</a:t>
            </a:r>
            <a:r>
              <a:rPr lang="en-US" altLang="ja-JP" sz="3600" dirty="0" smtClean="0">
                <a:latin typeface="+mj-lt"/>
              </a:rPr>
              <a:t>umerical </a:t>
            </a:r>
            <a:r>
              <a:rPr kumimoji="1" lang="en-US" altLang="ja-JP" sz="3600" dirty="0" smtClean="0">
                <a:latin typeface="+mj-lt"/>
              </a:rPr>
              <a:t>Confirmation </a:t>
            </a:r>
            <a:br>
              <a:rPr kumimoji="1" lang="en-US" altLang="ja-JP" sz="3600" dirty="0" smtClean="0">
                <a:latin typeface="+mj-lt"/>
              </a:rPr>
            </a:br>
            <a:r>
              <a:rPr kumimoji="1" lang="en-US" altLang="ja-JP" sz="3600" dirty="0" smtClean="0">
                <a:latin typeface="+mj-lt"/>
              </a:rPr>
              <a:t>of </a:t>
            </a:r>
            <a:r>
              <a:rPr kumimoji="1" lang="en-US" altLang="ja-JP" sz="3600" dirty="0">
                <a:latin typeface="+mj-lt"/>
              </a:rPr>
              <a:t>A</a:t>
            </a:r>
            <a:r>
              <a:rPr kumimoji="1" lang="en-US" altLang="ja-JP" sz="3600" dirty="0" smtClean="0">
                <a:latin typeface="+mj-lt"/>
              </a:rPr>
              <a:t>nalytical Relation (A)’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34934" y="181107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A)’</a:t>
            </a:r>
            <a:endParaRPr kumimoji="1" lang="ja-JP" altLang="en-US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=(2i)^{N_4-1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524&lt;/imageh&gt;&#10;  &lt;imagew&gt;3592&lt;/imagew&gt;&#10;  &lt;scale&gt;50&lt;/scale&gt;&#10;  &lt;cursor&gt;136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84" y="1802920"/>
            <a:ext cx="3801516" cy="55456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858934" y="182033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(A)</a:t>
            </a:r>
            <a:r>
              <a:rPr lang="ja-JP" altLang="en-US" dirty="0" smtClean="0"/>
              <a:t>⇔</a:t>
            </a:r>
            <a:r>
              <a:rPr lang="en-US" altLang="ja-JP" dirty="0" smtClean="0"/>
              <a:t>(A)’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3467" y="2650063"/>
            <a:ext cx="290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quenched SU(3) lattice QCD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643302" y="3405192"/>
            <a:ext cx="177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gauge coupling:</a:t>
            </a:r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43466" y="3945456"/>
            <a:ext cx="133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lattice size: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658130" y="345439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⇔</a:t>
            </a:r>
            <a:endParaRPr kumimoji="1" lang="ja-JP" altLang="en-US" dirty="0"/>
          </a:p>
        </p:txBody>
      </p:sp>
      <p:cxnSp>
        <p:nvCxnSpPr>
          <p:cNvPr id="50" name="直線コネクタ 49"/>
          <p:cNvCxnSpPr/>
          <p:nvPr/>
        </p:nvCxnSpPr>
        <p:spPr>
          <a:xfrm>
            <a:off x="4207932" y="4267189"/>
            <a:ext cx="1862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4199466" y="4233322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odd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34999" y="4326451"/>
            <a:ext cx="296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periodic boundary condition</a:t>
            </a:r>
          </a:p>
        </p:txBody>
      </p:sp>
      <p:sp>
        <p:nvSpPr>
          <p:cNvPr id="55" name="角丸四角形 54"/>
          <p:cNvSpPr/>
          <p:nvPr/>
        </p:nvSpPr>
        <p:spPr>
          <a:xfrm>
            <a:off x="101600" y="2506133"/>
            <a:ext cx="8731849" cy="22775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7066" y="2353732"/>
            <a:ext cx="134023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892581" y="6299170"/>
            <a:ext cx="1700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: right hand of (A)’</a:t>
            </a:r>
            <a:endParaRPr kumimoji="1" lang="ja-JP" altLang="en-US" sz="1600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43466" y="3031049"/>
            <a:ext cx="18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err="1" smtClean="0"/>
              <a:t>plaquette</a:t>
            </a:r>
            <a:r>
              <a:rPr kumimoji="1" lang="en-US" altLang="ja-JP" dirty="0" smtClean="0"/>
              <a:t> action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58561" y="3458579"/>
            <a:ext cx="163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lattice spacing :</a:t>
            </a:r>
            <a:endParaRPr kumimoji="1" lang="ja-JP" altLang="en-US" dirty="0"/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N_{\rm space}^3\times N_4=6^3\times 3, \ 6^3\times 5&#10;\end{align*}&lt;/body&gt;&#10;  &lt;fcolor&gt;FF000000&lt;/fcolor&gt;&#10;  &lt;bcolor&gt;FFFFFFFF&lt;/bcolor&gt;&#10;  &lt;transparent&gt;True&lt;/transparent&gt;&#10;  &lt;resolution&gt;1800&lt;/resolution&gt;&#10;  &lt;imageh&gt;315&lt;/imageh&gt;&#10;  &lt;imagew&gt;3128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865" y="3996254"/>
            <a:ext cx="3310464" cy="333372"/>
          </a:xfrm>
          <a:prstGeom prst="rect">
            <a:avLst/>
          </a:prstGeom>
        </p:spPr>
      </p:pic>
      <p:cxnSp>
        <p:nvCxnSpPr>
          <p:cNvPr id="29" name="直線コネクタ 28"/>
          <p:cNvCxnSpPr/>
          <p:nvPr/>
        </p:nvCxnSpPr>
        <p:spPr>
          <a:xfrm>
            <a:off x="5099633" y="4263948"/>
            <a:ext cx="1862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091167" y="4230081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odd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S\equiv (2i)^{N_4-1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524&lt;/imageh&gt;&#10;  &lt;imagew&gt;3412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30" y="6324082"/>
            <a:ext cx="2941579" cy="451752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ta=\frac{2N_{\rm c}}{g^2}=5.6 \ , \ 5.7&#10;\end{align*}&lt;/body&gt;&#10;  &lt;fcolor&gt;FF000000&lt;/fcolor&gt;&#10;  &lt;bcolor&gt;FFFFFFFF&lt;/bcolor&gt;&#10;  &lt;transparent&gt;True&lt;/transparent&gt;&#10;  &lt;resolution&gt;1800&lt;/resolution&gt;&#10;  &lt;imageh&gt;559&lt;/imageh&gt;&#10;  &lt;imagew&gt;2207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33" y="3352791"/>
            <a:ext cx="2335740" cy="59160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a\simeq0.25 \ , \ 0.20 \ {\rm fm}&#10;\end{align*}&lt;/body&gt;&#10;  &lt;fcolor&gt;FF000000&lt;/fcolor&gt;&#10;  &lt;bcolor&gt;FFFFFFFF&lt;/bcolor&gt;&#10;  &lt;transparent&gt;True&lt;/transparent&gt;&#10;  &lt;resolution&gt;1800&lt;/resolution&gt;&#10;  &lt;imageh&gt;223&lt;/imageh&gt;&#10;  &lt;imagew&gt;197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73" y="3521053"/>
            <a:ext cx="2093382" cy="23600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01600" y="4949072"/>
            <a:ext cx="550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For numerical confirmation of the relation (A)’,</a:t>
            </a:r>
          </a:p>
          <a:p>
            <a:r>
              <a:rPr kumimoji="1" lang="en-US" altLang="ja-JP" dirty="0" smtClean="0"/>
              <a:t>We calculated both sides of the relation (A)’, respectively.</a:t>
            </a:r>
            <a:endParaRPr kumimoji="1" lang="ja-JP" altLang="en-US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307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76" y="5790146"/>
            <a:ext cx="324907" cy="263523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4906937" y="5737649"/>
            <a:ext cx="2936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: left</a:t>
            </a:r>
            <a:r>
              <a:rPr kumimoji="1" lang="en-US" altLang="ja-JP" sz="1600" dirty="0" smtClean="0"/>
              <a:t> hand of (A)’ = </a:t>
            </a:r>
            <a:r>
              <a:rPr kumimoji="1" lang="en-US" altLang="ja-JP" sz="1600" dirty="0" err="1" smtClean="0"/>
              <a:t>Polyakov</a:t>
            </a:r>
            <a:r>
              <a:rPr kumimoji="1" lang="en-US" altLang="ja-JP" sz="1600" dirty="0" smtClean="0"/>
              <a:t> loop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826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4334934" y="170227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A)’</a:t>
            </a:r>
            <a:endParaRPr kumimoji="1" lang="ja-JP" altLang="en-US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=(2i)^{N_4-1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524&lt;/imageh&gt;&#10;  &lt;imagew&gt;3592&lt;/imagew&gt;&#10;  &lt;scale&gt;50&lt;/scale&gt;&#10;  &lt;cursor&gt;136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84" y="1694123"/>
            <a:ext cx="3801516" cy="55456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858934" y="171153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(A)</a:t>
            </a:r>
            <a:r>
              <a:rPr lang="ja-JP" altLang="en-US" dirty="0" smtClean="0"/>
              <a:t>⇔</a:t>
            </a:r>
            <a:r>
              <a:rPr lang="en-US" altLang="ja-JP" dirty="0" smtClean="0"/>
              <a:t>(A)’</a:t>
            </a:r>
            <a:endParaRPr kumimoji="1" lang="ja-JP" altLang="en-US" dirty="0"/>
          </a:p>
        </p:txBody>
      </p:sp>
      <p:cxnSp>
        <p:nvCxnSpPr>
          <p:cNvPr id="59" name="直線コネクタ 58"/>
          <p:cNvCxnSpPr/>
          <p:nvPr/>
        </p:nvCxnSpPr>
        <p:spPr>
          <a:xfrm>
            <a:off x="-24921" y="4856966"/>
            <a:ext cx="8974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5879" y="5364967"/>
            <a:ext cx="8957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beta=5.6&#10;\end{align*}&lt;/body&gt;&#10;  &lt;fcolor&gt;FF000000&lt;/fcolor&gt;&#10;  &lt;bcolor&gt;FFFFFFFF&lt;/bcolor&gt;&#10;  &lt;transparent&gt;True&lt;/transparent&gt;&#10;  &lt;resolution&gt;1800&lt;/resolution&gt;&#10;  &lt;imageh&gt;223&lt;/imageh&gt;&#10;  &lt;imagew&gt;787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067" y="3487772"/>
            <a:ext cx="832907" cy="236008"/>
          </a:xfrm>
          <a:prstGeom prst="rect">
            <a:avLst/>
          </a:prstGeom>
        </p:spPr>
      </p:pic>
      <p:cxnSp>
        <p:nvCxnSpPr>
          <p:cNvPr id="46" name="直線コネクタ 45"/>
          <p:cNvCxnSpPr/>
          <p:nvPr/>
        </p:nvCxnSpPr>
        <p:spPr>
          <a:xfrm>
            <a:off x="381000" y="2058675"/>
            <a:ext cx="39793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143000" y="2312676"/>
            <a:ext cx="3115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-24921" y="4856966"/>
            <a:ext cx="89746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5879" y="5364967"/>
            <a:ext cx="8957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890195" y="4442955"/>
            <a:ext cx="0" cy="1646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985354" y="4451900"/>
            <a:ext cx="0" cy="1605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83815" y="4451900"/>
            <a:ext cx="1358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configration</a:t>
            </a:r>
            <a:r>
              <a:rPr kumimoji="1" lang="en-US" altLang="ja-JP" sz="1400" dirty="0" smtClean="0"/>
              <a:t> No.</a:t>
            </a:r>
            <a:endParaRPr kumimoji="1" lang="ja-JP" altLang="en-US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22012" y="43940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5730245" y="4452894"/>
            <a:ext cx="0" cy="1636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244762" y="5773992"/>
            <a:ext cx="3894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1162878" y="3396237"/>
            <a:ext cx="132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lattice size : </a:t>
            </a:r>
            <a:endParaRPr kumimoji="1" lang="ja-JP" altLang="en-US" dirty="0"/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6^3\times 5&#10;\end{align*}&lt;/body&gt;&#10;  &lt;fcolor&gt;FF000000&lt;/fcolor&gt;&#10;  &lt;bcolor&gt;FFFFFFFF&lt;/bcolor&gt;&#10;  &lt;transparent&gt;True&lt;/transparent&gt;&#10;  &lt;resolution&gt;1800&lt;/resolution&gt;&#10;  &lt;imageh&gt;223&lt;/imageh&gt;&#10;  &lt;imagew&gt;642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2076" y="3455490"/>
            <a:ext cx="679449" cy="236006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4664065" y="43973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535934" y="44007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cxnSp>
        <p:nvCxnSpPr>
          <p:cNvPr id="68" name="直線コネクタ 67"/>
          <p:cNvCxnSpPr/>
          <p:nvPr/>
        </p:nvCxnSpPr>
        <p:spPr>
          <a:xfrm>
            <a:off x="7641870" y="4396572"/>
            <a:ext cx="0" cy="1693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8007000" y="445289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8010313" y="544018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000373" y="493328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307&lt;/imagew&gt;&#10;  &lt;scale&gt;50&lt;/scale&gt;&#10;  &lt;cursor&gt;82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7200" y="4968329"/>
            <a:ext cx="324906" cy="263522"/>
          </a:xfrm>
          <a:prstGeom prst="rect">
            <a:avLst/>
          </a:prstGeom>
        </p:spPr>
      </p:pic>
      <p:cxnSp>
        <p:nvCxnSpPr>
          <p:cNvPr id="76" name="直線コネクタ 75"/>
          <p:cNvCxnSpPr/>
          <p:nvPr/>
        </p:nvCxnSpPr>
        <p:spPr>
          <a:xfrm>
            <a:off x="1253722" y="5256842"/>
            <a:ext cx="39793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2079365" y="4944089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-0.8037 -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8.256</a:t>
            </a:r>
            <a:endParaRPr lang="ja-JP" altLang="en-US" dirty="0"/>
          </a:p>
        </p:txBody>
      </p:sp>
      <p:sp>
        <p:nvSpPr>
          <p:cNvPr id="78" name="正方形/長方形 77"/>
          <p:cNvSpPr/>
          <p:nvPr/>
        </p:nvSpPr>
        <p:spPr>
          <a:xfrm>
            <a:off x="4006434" y="493415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-10.86 +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11.53</a:t>
            </a:r>
            <a:endParaRPr lang="ja-JP" altLang="en-US" dirty="0"/>
          </a:p>
        </p:txBody>
      </p:sp>
      <p:sp>
        <p:nvSpPr>
          <p:cNvPr id="79" name="正方形/長方形 78"/>
          <p:cNvSpPr/>
          <p:nvPr/>
        </p:nvSpPr>
        <p:spPr>
          <a:xfrm>
            <a:off x="5886052" y="4914272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-4.777 -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7.051</a:t>
            </a:r>
            <a:endParaRPr lang="ja-JP" altLang="en-US" dirty="0"/>
          </a:p>
        </p:txBody>
      </p:sp>
      <p:sp>
        <p:nvSpPr>
          <p:cNvPr id="80" name="正方形/長方形 79"/>
          <p:cNvSpPr/>
          <p:nvPr/>
        </p:nvSpPr>
        <p:spPr>
          <a:xfrm>
            <a:off x="2079703" y="5470863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-0.8037 -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8.256</a:t>
            </a:r>
            <a:endParaRPr lang="ja-JP" altLang="en-US" dirty="0"/>
          </a:p>
        </p:txBody>
      </p:sp>
      <p:sp>
        <p:nvSpPr>
          <p:cNvPr id="82" name="正方形/長方形 81"/>
          <p:cNvSpPr/>
          <p:nvPr/>
        </p:nvSpPr>
        <p:spPr>
          <a:xfrm>
            <a:off x="4032097" y="5470863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-10.86 +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11.53</a:t>
            </a:r>
            <a:endParaRPr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5895205" y="5460924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-4.777 -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7.051</a:t>
            </a:r>
            <a:endParaRPr lang="ja-JP" altLang="en-US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5296155" y="3554526"/>
            <a:ext cx="2337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5296155" y="3846405"/>
            <a:ext cx="2337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5296155" y="4145454"/>
            <a:ext cx="2337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6020775" y="3203642"/>
            <a:ext cx="0" cy="9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863288" y="3203642"/>
            <a:ext cx="0" cy="9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633914" y="3203642"/>
            <a:ext cx="0" cy="9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N_4 = 3&#10;\end{align*}&lt;/body&gt;&#10;  &lt;fcolor&gt;FF000000&lt;/fcolor&gt;&#10;  &lt;bcolor&gt;FFFFFFFF&lt;/bcolor&gt;&#10;  &lt;transparent&gt;True&lt;/transparent&gt;&#10;  &lt;resolution&gt;1800&lt;/resolution&gt;&#10;  &lt;imageh&gt;208&lt;/imageh&gt;&#10;  &lt;imagew&gt;74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91" y="3314404"/>
            <a:ext cx="604727" cy="168159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N_4 = 5&#10;\end{align*}&lt;/body&gt;&#10;  &lt;fcolor&gt;FF000000&lt;/fcolor&gt;&#10;  &lt;bcolor&gt;FFFFFFFF&lt;/bcolor&gt;&#10;  &lt;transparent&gt;True&lt;/transparent&gt;&#10;  &lt;resolution&gt;1800&lt;/resolution&gt;&#10;  &lt;imageh&gt;208&lt;/imageh&gt;&#10;  &lt;imagew&gt;746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38" y="3313715"/>
            <a:ext cx="603110" cy="168159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beta=5.6&#10;\end{align*}&lt;/body&gt;&#10;  &lt;fcolor&gt;FF000000&lt;/fcolor&gt;&#10;  &lt;bcolor&gt;FFFFFFFF&lt;/bcolor&gt;&#10;  &lt;transparent&gt;True&lt;/transparent&gt;&#10;  &lt;resolution&gt;1800&lt;/resolution&gt;&#10;  &lt;imageh&gt;223&lt;/imageh&gt;&#10;  &lt;imagew&gt;787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1457" y="3626490"/>
            <a:ext cx="616369" cy="174651"/>
          </a:xfrm>
          <a:prstGeom prst="rect">
            <a:avLst/>
          </a:prstGeom>
        </p:spPr>
      </p:pic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\beta=5.7&#10;\end{align*}&lt;/body&gt;&#10;  &lt;fcolor&gt;FF000000&lt;/fcolor&gt;&#10;  &lt;bcolor&gt;FFFFFFFF&lt;/bcolor&gt;&#10;  &lt;transparent&gt;True&lt;/transparent&gt;&#10;  &lt;resolution&gt;1800&lt;/resolution&gt;&#10;  &lt;imageh&gt;223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46" y="3925538"/>
            <a:ext cx="621851" cy="174651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25879" y="3117378"/>
            <a:ext cx="911812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7150082" y="3592456"/>
            <a:ext cx="224706" cy="2247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S\equiv (2i)^{N_4-1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524&lt;/imageh&gt;&#10;  &lt;imagew&gt;3412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7" y="2564273"/>
            <a:ext cx="2941579" cy="451752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000000&lt;/fcolor&gt;&#10;  &lt;bcolor&gt;FFFFFFFF&lt;/bcolor&gt;&#10;  &lt;transparent&gt;True&lt;/transparent&gt;&#10;  &lt;resolution&gt;1800&lt;/resolution&gt;&#10;  &lt;imageh&gt;180&lt;/imageh&gt;&#10;  &lt;imagew&gt;14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80" y="5534786"/>
            <a:ext cx="156633" cy="1905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-47529" y="4960438"/>
            <a:ext cx="1048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Polyakov</a:t>
            </a:r>
            <a:r>
              <a:rPr kumimoji="1" lang="en-US" altLang="ja-JP" sz="1200" dirty="0" smtClean="0"/>
              <a:t> loop</a:t>
            </a:r>
            <a:endParaRPr kumimoji="1" lang="ja-JP" altLang="en-US" sz="1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-63113" y="5517184"/>
            <a:ext cx="124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right hand of (A)’</a:t>
            </a:r>
            <a:endParaRPr kumimoji="1" lang="ja-JP" altLang="en-US" sz="1200" dirty="0"/>
          </a:p>
        </p:txBody>
      </p:sp>
      <p:sp>
        <p:nvSpPr>
          <p:cNvPr id="62" name="タイトル 1"/>
          <p:cNvSpPr>
            <a:spLocks noGrp="1"/>
          </p:cNvSpPr>
          <p:nvPr>
            <p:ph type="title"/>
          </p:nvPr>
        </p:nvSpPr>
        <p:spPr>
          <a:xfrm>
            <a:off x="404363" y="356499"/>
            <a:ext cx="8429086" cy="1325563"/>
          </a:xfrm>
        </p:spPr>
        <p:txBody>
          <a:bodyPr>
            <a:noAutofit/>
          </a:bodyPr>
          <a:lstStyle/>
          <a:p>
            <a:pPr lvl="1" algn="ctr"/>
            <a:r>
              <a:rPr lang="en-US" altLang="ja-JP" sz="3600" dirty="0">
                <a:latin typeface="+mj-lt"/>
              </a:rPr>
              <a:t>N</a:t>
            </a:r>
            <a:r>
              <a:rPr lang="en-US" altLang="ja-JP" sz="3600" dirty="0" smtClean="0">
                <a:latin typeface="+mj-lt"/>
              </a:rPr>
              <a:t>umerical </a:t>
            </a:r>
            <a:r>
              <a:rPr kumimoji="1" lang="en-US" altLang="ja-JP" sz="3600" dirty="0" smtClean="0">
                <a:latin typeface="+mj-lt"/>
              </a:rPr>
              <a:t>Confirmation </a:t>
            </a:r>
            <a:br>
              <a:rPr kumimoji="1" lang="en-US" altLang="ja-JP" sz="3600" dirty="0" smtClean="0">
                <a:latin typeface="+mj-lt"/>
              </a:rPr>
            </a:br>
            <a:r>
              <a:rPr kumimoji="1" lang="en-US" altLang="ja-JP" sz="3600" dirty="0" smtClean="0">
                <a:latin typeface="+mj-lt"/>
              </a:rPr>
              <a:t>of </a:t>
            </a:r>
            <a:r>
              <a:rPr kumimoji="1" lang="en-US" altLang="ja-JP" sz="3600" dirty="0">
                <a:latin typeface="+mj-lt"/>
              </a:rPr>
              <a:t>A</a:t>
            </a:r>
            <a:r>
              <a:rPr kumimoji="1" lang="en-US" altLang="ja-JP" sz="3600" dirty="0" smtClean="0">
                <a:latin typeface="+mj-lt"/>
              </a:rPr>
              <a:t>nalytical Relation (A)’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44303" y="3433078"/>
            <a:ext cx="1577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(confined phase)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826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4334934" y="173677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A)’</a:t>
            </a:r>
            <a:endParaRPr kumimoji="1" lang="ja-JP" altLang="en-US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=(2i)^{N_4-1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524&lt;/imageh&gt;&#10;  &lt;imagew&gt;3592&lt;/imagew&gt;&#10;  &lt;scale&gt;50&lt;/scale&gt;&#10;  &lt;cursor&gt;136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84" y="1728627"/>
            <a:ext cx="3801516" cy="55456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858934" y="174604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(A)</a:t>
            </a:r>
            <a:r>
              <a:rPr lang="ja-JP" altLang="en-US" dirty="0" smtClean="0"/>
              <a:t>⇔</a:t>
            </a:r>
            <a:r>
              <a:rPr lang="en-US" altLang="ja-JP" dirty="0" smtClean="0"/>
              <a:t>(A)’</a:t>
            </a:r>
            <a:endParaRPr kumimoji="1" lang="ja-JP" altLang="en-US" dirty="0"/>
          </a:p>
        </p:txBody>
      </p:sp>
      <p:cxnSp>
        <p:nvCxnSpPr>
          <p:cNvPr id="59" name="直線コネクタ 58"/>
          <p:cNvCxnSpPr/>
          <p:nvPr/>
        </p:nvCxnSpPr>
        <p:spPr>
          <a:xfrm>
            <a:off x="-24921" y="4649572"/>
            <a:ext cx="8974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5879" y="5157573"/>
            <a:ext cx="8957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381000" y="2093179"/>
            <a:ext cx="39793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143000" y="2347180"/>
            <a:ext cx="3115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-24921" y="4649572"/>
            <a:ext cx="89746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5879" y="5157573"/>
            <a:ext cx="8957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890195" y="4235561"/>
            <a:ext cx="0" cy="1477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985354" y="4215683"/>
            <a:ext cx="0" cy="1496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83815" y="4244506"/>
            <a:ext cx="1358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configration</a:t>
            </a:r>
            <a:r>
              <a:rPr kumimoji="1" lang="en-US" altLang="ja-JP" sz="1400" dirty="0" smtClean="0"/>
              <a:t> No.</a:t>
            </a:r>
            <a:endParaRPr kumimoji="1" lang="ja-JP" altLang="en-US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22012" y="41866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5730245" y="4245500"/>
            <a:ext cx="0" cy="1387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1162878" y="3396237"/>
            <a:ext cx="132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lattice size : 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664065" y="4190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535934" y="41933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cxnSp>
        <p:nvCxnSpPr>
          <p:cNvPr id="68" name="直線コネクタ 67"/>
          <p:cNvCxnSpPr/>
          <p:nvPr/>
        </p:nvCxnSpPr>
        <p:spPr>
          <a:xfrm>
            <a:off x="7641870" y="4189178"/>
            <a:ext cx="0" cy="1433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8007000" y="42455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8010313" y="523278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000373" y="472589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2079365" y="4736695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-163.2 -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2.156</a:t>
            </a:r>
            <a:endParaRPr lang="ja-JP" altLang="en-US" dirty="0"/>
          </a:p>
        </p:txBody>
      </p:sp>
      <p:sp>
        <p:nvSpPr>
          <p:cNvPr id="78" name="正方形/長方形 77"/>
          <p:cNvSpPr/>
          <p:nvPr/>
        </p:nvSpPr>
        <p:spPr>
          <a:xfrm>
            <a:off x="4016482" y="4726756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-164.5 +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9.025</a:t>
            </a:r>
            <a:endParaRPr lang="ja-JP" altLang="en-US" dirty="0"/>
          </a:p>
        </p:txBody>
      </p:sp>
      <p:sp>
        <p:nvSpPr>
          <p:cNvPr id="79" name="正方形/長方形 78"/>
          <p:cNvSpPr/>
          <p:nvPr/>
        </p:nvSpPr>
        <p:spPr>
          <a:xfrm>
            <a:off x="5886052" y="470687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-155.2 –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3.704</a:t>
            </a:r>
            <a:endParaRPr lang="ja-JP" altLang="en-US" dirty="0"/>
          </a:p>
        </p:txBody>
      </p:sp>
      <p:sp>
        <p:nvSpPr>
          <p:cNvPr id="80" name="正方形/長方形 79"/>
          <p:cNvSpPr/>
          <p:nvPr/>
        </p:nvSpPr>
        <p:spPr>
          <a:xfrm>
            <a:off x="2079703" y="5263469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-163.2 -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2.157</a:t>
            </a:r>
            <a:endParaRPr lang="ja-JP" altLang="en-US" dirty="0"/>
          </a:p>
        </p:txBody>
      </p:sp>
      <p:sp>
        <p:nvSpPr>
          <p:cNvPr id="82" name="正方形/長方形 81"/>
          <p:cNvSpPr/>
          <p:nvPr/>
        </p:nvSpPr>
        <p:spPr>
          <a:xfrm>
            <a:off x="4032097" y="5263469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-164.5 +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9.026</a:t>
            </a:r>
            <a:endParaRPr lang="ja-JP" altLang="en-US" dirty="0"/>
          </a:p>
        </p:txBody>
      </p:sp>
      <p:sp>
        <p:nvSpPr>
          <p:cNvPr id="84" name="正方形/長方形 83"/>
          <p:cNvSpPr/>
          <p:nvPr/>
        </p:nvSpPr>
        <p:spPr>
          <a:xfrm>
            <a:off x="5895205" y="5253530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-155.2 -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3.704</a:t>
            </a:r>
            <a:endParaRPr lang="ja-JP" altLang="en-US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5296157" y="3554526"/>
            <a:ext cx="2337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5296157" y="3846405"/>
            <a:ext cx="2337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5296157" y="4145454"/>
            <a:ext cx="2337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6020777" y="3203642"/>
            <a:ext cx="0" cy="9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6863290" y="3203642"/>
            <a:ext cx="0" cy="9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633916" y="3203642"/>
            <a:ext cx="0" cy="9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N_4 = 3&#10;\end{align*}&lt;/body&gt;&#10;  &lt;fcolor&gt;FF000000&lt;/fcolor&gt;&#10;  &lt;bcolor&gt;FFFFFFFF&lt;/bcolor&gt;&#10;  &lt;transparent&gt;True&lt;/transparent&gt;&#10;  &lt;resolution&gt;1800&lt;/resolution&gt;&#10;  &lt;imageh&gt;208&lt;/imageh&gt;&#10;  &lt;imagew&gt;74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93" y="3314404"/>
            <a:ext cx="604727" cy="168159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N_4 = 5&#10;\end{align*}&lt;/body&gt;&#10;  &lt;fcolor&gt;FF000000&lt;/fcolor&gt;&#10;  &lt;bcolor&gt;FFFFFFFF&lt;/bcolor&gt;&#10;  &lt;transparent&gt;True&lt;/transparent&gt;&#10;  &lt;resolution&gt;1800&lt;/resolution&gt;&#10;  &lt;imageh&gt;208&lt;/imageh&gt;&#10;  &lt;imagew&gt;746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40" y="3313715"/>
            <a:ext cx="603110" cy="168159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beta=5.6&#10;\end{align*}&lt;/body&gt;&#10;  &lt;fcolor&gt;FF000000&lt;/fcolor&gt;&#10;  &lt;bcolor&gt;FFFFFFFF&lt;/bcolor&gt;&#10;  &lt;transparent&gt;True&lt;/transparent&gt;&#10;  &lt;resolution&gt;1800&lt;/resolution&gt;&#10;  &lt;imageh&gt;223&lt;/imageh&gt;&#10;  &lt;imagew&gt;787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1459" y="3626490"/>
            <a:ext cx="616369" cy="174651"/>
          </a:xfrm>
          <a:prstGeom prst="rect">
            <a:avLst/>
          </a:prstGeom>
        </p:spPr>
      </p:pic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\beta=5.7&#10;\end{align*}&lt;/body&gt;&#10;  &lt;fcolor&gt;FF000000&lt;/fcolor&gt;&#10;  &lt;bcolor&gt;FFFFFFFF&lt;/bcolor&gt;&#10;  &lt;transparent&gt;True&lt;/transparent&gt;&#10;  &lt;resolution&gt;1800&lt;/resolution&gt;&#10;  &lt;imageh&gt;223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48" y="3925538"/>
            <a:ext cx="621851" cy="174651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25879" y="3117378"/>
            <a:ext cx="911812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6352683" y="3884825"/>
            <a:ext cx="224706" cy="2247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beta=5.7&#10;\end{align*}&lt;/body&gt;&#10;  &lt;fcolor&gt;FF000000&lt;/fcolor&gt;&#10;  &lt;bcolor&gt;FFFFFFFF&lt;/bcolor&gt;&#10;  &lt;transparent&gt;True&lt;/transparent&gt;&#10;  &lt;resolution&gt;1800&lt;/resolution&gt;&#10;  &lt;imageh&gt;223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3487772"/>
            <a:ext cx="840315" cy="23600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6^3\times 3&#10;\end{align*}&lt;/body&gt;&#10;  &lt;fcolor&gt;FF000000&lt;/fcolor&gt;&#10;  &lt;bcolor&gt;FFFFFFFF&lt;/bcolor&gt;&#10;  &lt;transparent&gt;True&lt;/transparent&gt;&#10;  &lt;resolution&gt;1800&lt;/resolution&gt;&#10;  &lt;imageh&gt;223&lt;/imageh&gt;&#10;  &lt;imagew&gt;644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76" y="3455490"/>
            <a:ext cx="681566" cy="236006"/>
          </a:xfrm>
          <a:prstGeom prst="rect">
            <a:avLst/>
          </a:prstGeom>
        </p:spPr>
      </p:pic>
      <p:sp>
        <p:nvSpPr>
          <p:cNvPr id="62" name="円/楕円 61"/>
          <p:cNvSpPr/>
          <p:nvPr/>
        </p:nvSpPr>
        <p:spPr>
          <a:xfrm>
            <a:off x="7135442" y="3595893"/>
            <a:ext cx="224706" cy="22470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88572" y="5754902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other cases, results are same.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S\equiv (2i)^{N_4-1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524&lt;/imageh&gt;&#10;  &lt;imagew&gt;3412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7" y="2564272"/>
            <a:ext cx="2941579" cy="451752"/>
          </a:xfrm>
          <a:prstGeom prst="rect">
            <a:avLst/>
          </a:prstGeom>
        </p:spPr>
      </p:pic>
      <p:pic>
        <p:nvPicPr>
          <p:cNvPr id="64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51" y="6268754"/>
            <a:ext cx="478071" cy="38244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890195" y="6268754"/>
            <a:ext cx="468871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Analytical relation (A)’ exactly holds.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>
            <a:off x="1453180" y="5584554"/>
            <a:ext cx="3894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307&lt;/imagew&gt;&#10;  &lt;scale&gt;50&lt;/scale&gt;&#10;  &lt;cursor&gt;82&lt;/cursor&gt;&#10;&lt;/TeXTeX&gt;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18" y="4778891"/>
            <a:ext cx="324906" cy="263522"/>
          </a:xfrm>
          <a:prstGeom prst="rect">
            <a:avLst/>
          </a:prstGeom>
        </p:spPr>
      </p:pic>
      <p:cxnSp>
        <p:nvCxnSpPr>
          <p:cNvPr id="69" name="直線コネクタ 68"/>
          <p:cNvCxnSpPr/>
          <p:nvPr/>
        </p:nvCxnSpPr>
        <p:spPr>
          <a:xfrm>
            <a:off x="1462140" y="5067404"/>
            <a:ext cx="39793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000000&lt;/fcolor&gt;&#10;  &lt;bcolor&gt;FFFFFFFF&lt;/bcolor&gt;&#10;  &lt;transparent&gt;True&lt;/transparent&gt;&#10;  &lt;resolution&gt;1800&lt;/resolution&gt;&#10;  &lt;imageh&gt;180&lt;/imageh&gt;&#10;  &lt;imagew&gt;14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98" y="5345348"/>
            <a:ext cx="156633" cy="190500"/>
          </a:xfrm>
          <a:prstGeom prst="rect">
            <a:avLst/>
          </a:prstGeom>
        </p:spPr>
      </p:pic>
      <p:sp>
        <p:nvSpPr>
          <p:cNvPr id="86" name="テキスト ボックス 85"/>
          <p:cNvSpPr txBox="1"/>
          <p:nvPr/>
        </p:nvSpPr>
        <p:spPr>
          <a:xfrm>
            <a:off x="160889" y="4771000"/>
            <a:ext cx="1048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Polyakov</a:t>
            </a:r>
            <a:r>
              <a:rPr kumimoji="1" lang="en-US" altLang="ja-JP" sz="1200" dirty="0" smtClean="0"/>
              <a:t> loop</a:t>
            </a:r>
            <a:endParaRPr kumimoji="1" lang="ja-JP" altLang="en-US" sz="12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45305" y="5327746"/>
            <a:ext cx="124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right hand of (A)’</a:t>
            </a:r>
            <a:endParaRPr kumimoji="1" lang="ja-JP" altLang="en-US" sz="1200" dirty="0"/>
          </a:p>
        </p:txBody>
      </p:sp>
      <p:sp>
        <p:nvSpPr>
          <p:cNvPr id="63" name="タイトル 1"/>
          <p:cNvSpPr>
            <a:spLocks noGrp="1"/>
          </p:cNvSpPr>
          <p:nvPr>
            <p:ph type="title"/>
          </p:nvPr>
        </p:nvSpPr>
        <p:spPr>
          <a:xfrm>
            <a:off x="404363" y="356499"/>
            <a:ext cx="8429086" cy="1325563"/>
          </a:xfrm>
        </p:spPr>
        <p:txBody>
          <a:bodyPr>
            <a:noAutofit/>
          </a:bodyPr>
          <a:lstStyle/>
          <a:p>
            <a:pPr lvl="1" algn="ctr"/>
            <a:r>
              <a:rPr lang="en-US" altLang="ja-JP" sz="3600" dirty="0">
                <a:latin typeface="+mj-lt"/>
              </a:rPr>
              <a:t>N</a:t>
            </a:r>
            <a:r>
              <a:rPr lang="en-US" altLang="ja-JP" sz="3600" dirty="0" smtClean="0">
                <a:latin typeface="+mj-lt"/>
              </a:rPr>
              <a:t>umerical </a:t>
            </a:r>
            <a:r>
              <a:rPr kumimoji="1" lang="en-US" altLang="ja-JP" sz="3600" dirty="0" smtClean="0">
                <a:latin typeface="+mj-lt"/>
              </a:rPr>
              <a:t>Confirmation </a:t>
            </a:r>
            <a:br>
              <a:rPr kumimoji="1" lang="en-US" altLang="ja-JP" sz="3600" dirty="0" smtClean="0">
                <a:latin typeface="+mj-lt"/>
              </a:rPr>
            </a:br>
            <a:r>
              <a:rPr kumimoji="1" lang="en-US" altLang="ja-JP" sz="3600" dirty="0" smtClean="0">
                <a:latin typeface="+mj-lt"/>
              </a:rPr>
              <a:t>of Analytical Relation (A)’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144303" y="3433078"/>
            <a:ext cx="1787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kumimoji="1" lang="en-US" altLang="ja-JP" sz="1600" dirty="0" err="1" smtClean="0"/>
              <a:t>deconfined</a:t>
            </a:r>
            <a:r>
              <a:rPr kumimoji="1" lang="en-US" altLang="ja-JP" sz="1600" dirty="0" smtClean="0"/>
              <a:t> phase)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039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4363" y="356499"/>
            <a:ext cx="8429086" cy="1325563"/>
          </a:xfrm>
        </p:spPr>
        <p:txBody>
          <a:bodyPr>
            <a:no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Contribution of Low-Lying Dirac Modes </a:t>
            </a:r>
            <a:br>
              <a:rPr lang="en-US" altLang="ja-JP" sz="3600" dirty="0" smtClean="0">
                <a:latin typeface="+mj-lt"/>
              </a:rPr>
            </a:br>
            <a:r>
              <a:rPr lang="en-US" altLang="ja-JP" sz="3600" dirty="0" smtClean="0">
                <a:latin typeface="+mj-lt"/>
              </a:rPr>
              <a:t>to </a:t>
            </a:r>
            <a:r>
              <a:rPr lang="en-US" altLang="ja-JP" sz="3600" dirty="0" err="1" smtClean="0">
                <a:latin typeface="+mj-lt"/>
              </a:rPr>
              <a:t>Polyakov</a:t>
            </a:r>
            <a:r>
              <a:rPr lang="en-US" altLang="ja-JP" sz="3600" dirty="0" smtClean="0">
                <a:latin typeface="+mj-lt"/>
              </a:rPr>
              <a:t> loop</a:t>
            </a:r>
            <a:endParaRPr kumimoji="1" lang="en-US" altLang="ja-JP" sz="3600" dirty="0" smtClean="0">
              <a:latin typeface="+mj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34934" y="181107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A)’</a:t>
            </a:r>
            <a:endParaRPr kumimoji="1" lang="ja-JP" altLang="en-US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=(2i)^{N_4-1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524&lt;/imageh&gt;&#10;  &lt;imagew&gt;3592&lt;/imagew&gt;&#10;  &lt;scale&gt;50&lt;/scale&gt;&#10;  &lt;cursor&gt;136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84" y="1802920"/>
            <a:ext cx="3801516" cy="55456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858934" y="1820333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(A)</a:t>
            </a:r>
            <a:r>
              <a:rPr lang="ja-JP" altLang="en-US" dirty="0" smtClean="0"/>
              <a:t>⇔</a:t>
            </a:r>
            <a:r>
              <a:rPr lang="en-US" altLang="ja-JP" dirty="0" smtClean="0"/>
              <a:t>(A)’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561289" y="4439329"/>
            <a:ext cx="2954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← </a:t>
            </a:r>
            <a:r>
              <a:rPr kumimoji="1" lang="en-US" altLang="ja-JP" sz="1600" dirty="0" smtClean="0"/>
              <a:t>without low-lying Dirac modes</a:t>
            </a:r>
            <a:endParaRPr lang="en-US" altLang="ja-JP" sz="1600" dirty="0" smtClean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S_{\rm IR}\equiv (2i)^{N_4-1}\sum_{|\lambda_n|&amp;gt;0.5a^{-1}}\lambda_n^{N_4-1}( n|\hat{U}_4| n ) &#10;\end{align*}&lt;/body&gt;&#10;  &lt;fcolor&gt;FF000000&lt;/fcolor&gt;&#10;  &lt;bcolor&gt;FFFFFFFF&lt;/bcolor&gt;&#10;  &lt;transparent&gt;True&lt;/transparent&gt;&#10;  &lt;resolution&gt;1800&lt;/resolution&gt;&#10;  &lt;imageh&gt;592&lt;/imageh&gt;&#10;  &lt;imagew&gt;4379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4" y="4455632"/>
            <a:ext cx="3775255" cy="510375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0.5a^{-1}\simeq 500 \ {\rm MeV} \ (\beta=5.7)&#10;\end{align*}&lt;/body&gt;&#10;  &lt;fcolor&gt;FF000000&lt;/fcolor&gt;&#10;  &lt;bcolor&gt;FFFFFFFF&lt;/bcolor&gt;&#10;  &lt;transparent&gt;True&lt;/transparent&gt;&#10;  &lt;resolution&gt;1800&lt;/resolution&gt;&#10;  &lt;imageh&gt;281&lt;/imageh&gt;&#10;  &lt;imagew&gt;308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89" y="5012771"/>
            <a:ext cx="2152183" cy="19622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0.5a^{-1}\simeq 400 \ {\rm MeV} \ (\beta=5.6)&#10;\end{align*}&lt;/body&gt;&#10;  &lt;fcolor&gt;FF000000&lt;/fcolor&gt;&#10;  &lt;bcolor&gt;FFFFFFFF&lt;/bcolor&gt;&#10;  &lt;transparent&gt;True&lt;/transparent&gt;&#10;  &lt;resolution&gt;1800&lt;/resolution&gt;&#10;  &lt;imageh&gt;281&lt;/imageh&gt;&#10;  &lt;imagew&gt;308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89" y="5305151"/>
            <a:ext cx="2152183" cy="19622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7328" y="2477735"/>
            <a:ext cx="89641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Now, We can remove low-lying Dirac modes from </a:t>
            </a:r>
            <a:r>
              <a:rPr kumimoji="1" lang="en-US" altLang="ja-JP" dirty="0" err="1" smtClean="0"/>
              <a:t>Polyakov</a:t>
            </a:r>
            <a:r>
              <a:rPr kumimoji="1" lang="en-US" altLang="ja-JP" dirty="0" smtClean="0"/>
              <a:t> loop,</a:t>
            </a:r>
          </a:p>
          <a:p>
            <a:r>
              <a:rPr lang="en-US" altLang="ja-JP" dirty="0" smtClean="0"/>
              <a:t>by removing low-lying Dirac modes from the summation over Dirac modes in right hand of (A)’ </a:t>
            </a:r>
            <a:endParaRPr kumimoji="1" lang="en-US" altLang="ja-JP" dirty="0" smtClean="0"/>
          </a:p>
        </p:txBody>
      </p:sp>
      <p:sp>
        <p:nvSpPr>
          <p:cNvPr id="12" name="下矢印 11"/>
          <p:cNvSpPr/>
          <p:nvPr/>
        </p:nvSpPr>
        <p:spPr>
          <a:xfrm>
            <a:off x="211113" y="3181140"/>
            <a:ext cx="386499" cy="467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7328" y="3705760"/>
            <a:ext cx="89641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can investigate the contribution of low-lying Dirac modes to </a:t>
            </a:r>
            <a:r>
              <a:rPr kumimoji="1" lang="en-US" altLang="ja-JP" dirty="0" err="1" smtClean="0"/>
              <a:t>Polyakov</a:t>
            </a:r>
            <a:r>
              <a:rPr kumimoji="1" lang="en-US" altLang="ja-JP" dirty="0" smtClean="0"/>
              <a:t> loop,</a:t>
            </a:r>
          </a:p>
          <a:p>
            <a:r>
              <a:rPr lang="en-US" altLang="ja-JP" dirty="0" smtClean="0"/>
              <a:t>in </a:t>
            </a:r>
            <a:r>
              <a:rPr lang="en-US" altLang="ja-JP" smtClean="0"/>
              <a:t>other words</a:t>
            </a:r>
            <a:r>
              <a:rPr lang="en-US" altLang="ja-JP" dirty="0" smtClean="0"/>
              <a:t>, contribution of the essence of CSB to confinement</a:t>
            </a:r>
            <a:r>
              <a:rPr lang="en-US" altLang="ja-JP" dirty="0"/>
              <a:t>.</a:t>
            </a:r>
            <a:endParaRPr lang="en-US" altLang="ja-JP" dirty="0" smtClean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5561811" y="4740175"/>
            <a:ext cx="187593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834881" y="4806867"/>
            <a:ext cx="194957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essence of CSB</a:t>
            </a:r>
            <a:endParaRPr kumimoji="1" lang="ja-JP" altLang="en-US" dirty="0"/>
          </a:p>
        </p:txBody>
      </p:sp>
      <p:cxnSp>
        <p:nvCxnSpPr>
          <p:cNvPr id="35" name="直線矢印コネクタ 34"/>
          <p:cNvCxnSpPr/>
          <p:nvPr/>
        </p:nvCxnSpPr>
        <p:spPr>
          <a:xfrm flipH="1" flipV="1">
            <a:off x="6415378" y="4740175"/>
            <a:ext cx="1" cy="249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15" idx="1"/>
          </p:cNvCxnSpPr>
          <p:nvPr/>
        </p:nvCxnSpPr>
        <p:spPr>
          <a:xfrm flipH="1" flipV="1">
            <a:off x="6415379" y="4989475"/>
            <a:ext cx="419502" cy="2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下矢印 40"/>
          <p:cNvSpPr/>
          <p:nvPr/>
        </p:nvSpPr>
        <p:spPr>
          <a:xfrm>
            <a:off x="211113" y="4439329"/>
            <a:ext cx="386499" cy="1062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328" y="5597531"/>
            <a:ext cx="610780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We numerically show that 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low-lying </a:t>
            </a:r>
            <a:r>
              <a:rPr lang="en-US" altLang="ja-JP" dirty="0">
                <a:solidFill>
                  <a:srgbClr val="FF0000"/>
                </a:solidFill>
              </a:rPr>
              <a:t>Dirac modes </a:t>
            </a:r>
            <a:r>
              <a:rPr lang="en-US" altLang="ja-JP" dirty="0" smtClean="0">
                <a:solidFill>
                  <a:srgbClr val="FF0000"/>
                </a:solidFill>
              </a:rPr>
              <a:t>have little contribution to </a:t>
            </a:r>
            <a:r>
              <a:rPr lang="en-US" altLang="ja-JP" dirty="0" err="1">
                <a:solidFill>
                  <a:srgbClr val="FF0000"/>
                </a:solidFill>
              </a:rPr>
              <a:t>Polyakov</a:t>
            </a:r>
            <a:r>
              <a:rPr lang="en-US" altLang="ja-JP" dirty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loop.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4303184" y="175609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A)’</a:t>
            </a:r>
            <a:endParaRPr kumimoji="1" lang="ja-JP" altLang="en-US" dirty="0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=(2i)^{N_4-1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524&lt;/imageh&gt;&#10;  &lt;imagew&gt;3592&lt;/imagew&gt;&#10;  &lt;scale&gt;50&lt;/scale&gt;&#10;  &lt;cursor&gt;136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34" y="1747946"/>
            <a:ext cx="3801516" cy="55456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407572" y="175609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(A)</a:t>
            </a:r>
            <a:r>
              <a:rPr lang="ja-JP" altLang="en-US" dirty="0" smtClean="0"/>
              <a:t>⇔</a:t>
            </a:r>
            <a:r>
              <a:rPr lang="en-US" altLang="ja-JP" dirty="0" smtClean="0"/>
              <a:t>(A)’</a:t>
            </a:r>
            <a:endParaRPr kumimoji="1" lang="ja-JP" altLang="en-US" dirty="0"/>
          </a:p>
        </p:txBody>
      </p:sp>
      <p:cxnSp>
        <p:nvCxnSpPr>
          <p:cNvPr id="59" name="直線コネクタ 58"/>
          <p:cNvCxnSpPr/>
          <p:nvPr/>
        </p:nvCxnSpPr>
        <p:spPr>
          <a:xfrm>
            <a:off x="-24921" y="4856966"/>
            <a:ext cx="8974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5879" y="5364967"/>
            <a:ext cx="8957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2343857" y="4453754"/>
            <a:ext cx="0" cy="148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\beta=5.6&#10;\end{align*}&lt;/body&gt;&#10;  &lt;fcolor&gt;FF000000&lt;/fcolor&gt;&#10;  &lt;bcolor&gt;FFFFFFFF&lt;/bcolor&gt;&#10;  &lt;transparent&gt;True&lt;/transparent&gt;&#10;  &lt;resolution&gt;1800&lt;/resolution&gt;&#10;  &lt;imageh&gt;223&lt;/imageh&gt;&#10;  &lt;imagew&gt;787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067" y="3487772"/>
            <a:ext cx="832907" cy="236008"/>
          </a:xfrm>
          <a:prstGeom prst="rect">
            <a:avLst/>
          </a:prstGeom>
        </p:spPr>
      </p:pic>
      <p:cxnSp>
        <p:nvCxnSpPr>
          <p:cNvPr id="25" name="直線コネクタ 24"/>
          <p:cNvCxnSpPr/>
          <p:nvPr/>
        </p:nvCxnSpPr>
        <p:spPr>
          <a:xfrm>
            <a:off x="-24921" y="4856966"/>
            <a:ext cx="89746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5879" y="5364967"/>
            <a:ext cx="8957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248698" y="4444809"/>
            <a:ext cx="0" cy="1497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83815" y="4451900"/>
            <a:ext cx="1358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configration</a:t>
            </a:r>
            <a:r>
              <a:rPr kumimoji="1" lang="en-US" altLang="ja-JP" sz="1400" dirty="0" smtClean="0"/>
              <a:t> No.</a:t>
            </a:r>
            <a:endParaRPr kumimoji="1" lang="ja-JP" altLang="en-US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180515" y="4395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6088748" y="4454748"/>
            <a:ext cx="0" cy="1487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25879" y="5942554"/>
            <a:ext cx="8957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1162878" y="3396237"/>
            <a:ext cx="132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lattice size : </a:t>
            </a:r>
            <a:endParaRPr kumimoji="1" lang="ja-JP" altLang="en-US" dirty="0"/>
          </a:p>
        </p:txBody>
      </p: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6^3\times 5&#10;\end{align*}&lt;/body&gt;&#10;  &lt;fcolor&gt;FF000000&lt;/fcolor&gt;&#10;  &lt;bcolor&gt;FFFFFFFF&lt;/bcolor&gt;&#10;  &lt;transparent&gt;True&lt;/transparent&gt;&#10;  &lt;resolution&gt;1800&lt;/resolution&gt;&#10;  &lt;imageh&gt;223&lt;/imageh&gt;&#10;  &lt;imagew&gt;642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2076" y="3455490"/>
            <a:ext cx="679449" cy="236006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5022568" y="43992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894437" y="44025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cxnSp>
        <p:nvCxnSpPr>
          <p:cNvPr id="68" name="直線コネクタ 67"/>
          <p:cNvCxnSpPr/>
          <p:nvPr/>
        </p:nvCxnSpPr>
        <p:spPr>
          <a:xfrm>
            <a:off x="8000373" y="4398426"/>
            <a:ext cx="0" cy="1544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8007000" y="445289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8010313" y="544018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000373" y="493328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2437868" y="4945943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-0.8037 -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8.256</a:t>
            </a:r>
            <a:endParaRPr lang="ja-JP" altLang="en-US" dirty="0"/>
          </a:p>
        </p:txBody>
      </p:sp>
      <p:sp>
        <p:nvSpPr>
          <p:cNvPr id="78" name="正方形/長方形 77"/>
          <p:cNvSpPr/>
          <p:nvPr/>
        </p:nvSpPr>
        <p:spPr>
          <a:xfrm>
            <a:off x="4364937" y="4936004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-10.86 +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11.53</a:t>
            </a:r>
            <a:endParaRPr lang="ja-JP" altLang="en-US" dirty="0"/>
          </a:p>
        </p:txBody>
      </p:sp>
      <p:sp>
        <p:nvSpPr>
          <p:cNvPr id="79" name="正方形/長方形 78"/>
          <p:cNvSpPr/>
          <p:nvPr/>
        </p:nvSpPr>
        <p:spPr>
          <a:xfrm>
            <a:off x="6244555" y="4916126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-4.777 -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7.051</a:t>
            </a:r>
            <a:endParaRPr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2407185" y="5470444"/>
            <a:ext cx="1705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-0.8090 -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8.251</a:t>
            </a:r>
            <a:endParaRPr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4339700" y="5470444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-10.84 +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11.51</a:t>
            </a:r>
            <a:endParaRPr lang="ja-JP" altLang="en-US" dirty="0"/>
          </a:p>
        </p:txBody>
      </p:sp>
      <p:sp>
        <p:nvSpPr>
          <p:cNvPr id="85" name="正方形/長方形 84"/>
          <p:cNvSpPr/>
          <p:nvPr/>
        </p:nvSpPr>
        <p:spPr>
          <a:xfrm>
            <a:off x="6222686" y="5470444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-4.782 -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7.040</a:t>
            </a:r>
            <a:endParaRPr lang="ja-JP" altLang="en-US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5654500" y="3554526"/>
            <a:ext cx="2337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5654500" y="3846405"/>
            <a:ext cx="2337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5654500" y="4145454"/>
            <a:ext cx="2337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6379120" y="3203642"/>
            <a:ext cx="0" cy="9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7221633" y="3203642"/>
            <a:ext cx="0" cy="9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992259" y="3203642"/>
            <a:ext cx="0" cy="9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N_4 = 3&#10;\end{align*}&lt;/body&gt;&#10;  &lt;fcolor&gt;FF000000&lt;/fcolor&gt;&#10;  &lt;bcolor&gt;FFFFFFFF&lt;/bcolor&gt;&#10;  &lt;transparent&gt;True&lt;/transparent&gt;&#10;  &lt;resolution&gt;1800&lt;/resolution&gt;&#10;  &lt;imageh&gt;208&lt;/imageh&gt;&#10;  &lt;imagew&gt;74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36" y="3314404"/>
            <a:ext cx="604727" cy="168159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N_4 = 5&#10;\end{align*}&lt;/body&gt;&#10;  &lt;fcolor&gt;FF000000&lt;/fcolor&gt;&#10;  &lt;bcolor&gt;FFFFFFFF&lt;/bcolor&gt;&#10;  &lt;transparent&gt;True&lt;/transparent&gt;&#10;  &lt;resolution&gt;1800&lt;/resolution&gt;&#10;  &lt;imageh&gt;208&lt;/imageh&gt;&#10;  &lt;imagew&gt;746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83" y="3313715"/>
            <a:ext cx="603110" cy="168159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beta=5.6&#10;\end{align*}&lt;/body&gt;&#10;  &lt;fcolor&gt;FF000000&lt;/fcolor&gt;&#10;  &lt;bcolor&gt;FFFFFFFF&lt;/bcolor&gt;&#10;  &lt;transparent&gt;True&lt;/transparent&gt;&#10;  &lt;resolution&gt;1800&lt;/resolution&gt;&#10;  &lt;imageh&gt;223&lt;/imageh&gt;&#10;  &lt;imagew&gt;787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9802" y="3626490"/>
            <a:ext cx="616369" cy="174651"/>
          </a:xfrm>
          <a:prstGeom prst="rect">
            <a:avLst/>
          </a:prstGeom>
        </p:spPr>
      </p:pic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\beta=5.7&#10;\end{align*}&lt;/body&gt;&#10;  &lt;fcolor&gt;FF000000&lt;/fcolor&gt;&#10;  &lt;bcolor&gt;FFFFFFFF&lt;/bcolor&gt;&#10;  &lt;transparent&gt;True&lt;/transparent&gt;&#10;  &lt;resolution&gt;1800&lt;/resolution&gt;&#10;  &lt;imageh&gt;223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91" y="3925538"/>
            <a:ext cx="621851" cy="174651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25879" y="3117378"/>
            <a:ext cx="911812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7508427" y="3592456"/>
            <a:ext cx="224706" cy="2247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S_{\rm IR}\equiv (2i)^{N_4-1}\sum_{|\lambda_n|&amp;gt;0.5a^{-1}}\lambda_n^{N_4-1}( n|\hat{U}_4| n ) &#10;\end{align*}&lt;/body&gt;&#10;  &lt;fcolor&gt;FF000000&lt;/fcolor&gt;&#10;  &lt;bcolor&gt;FFFFFFFF&lt;/bcolor&gt;&#10;  &lt;transparent&gt;True&lt;/transparent&gt;&#10;  &lt;resolution&gt;1800&lt;/resolution&gt;&#10;  &lt;imageh&gt;592&lt;/imageh&gt;&#10;  &lt;imagew&gt;4379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0" y="2452735"/>
            <a:ext cx="3775255" cy="510375"/>
          </a:xfrm>
          <a:prstGeom prst="rect">
            <a:avLst/>
          </a:prstGeom>
        </p:spPr>
      </p:pic>
      <p:sp>
        <p:nvSpPr>
          <p:cNvPr id="62" name="タイトル 1"/>
          <p:cNvSpPr>
            <a:spLocks noGrp="1"/>
          </p:cNvSpPr>
          <p:nvPr>
            <p:ph type="title"/>
          </p:nvPr>
        </p:nvSpPr>
        <p:spPr>
          <a:xfrm>
            <a:off x="404363" y="356499"/>
            <a:ext cx="8429086" cy="1325563"/>
          </a:xfrm>
        </p:spPr>
        <p:txBody>
          <a:bodyPr>
            <a:no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Contribution of Low-Lying Dirac Modes </a:t>
            </a:r>
            <a:br>
              <a:rPr lang="en-US" altLang="ja-JP" sz="3600" dirty="0" smtClean="0">
                <a:latin typeface="+mj-lt"/>
              </a:rPr>
            </a:br>
            <a:r>
              <a:rPr lang="en-US" altLang="ja-JP" sz="3600" dirty="0" smtClean="0">
                <a:latin typeface="+mj-lt"/>
              </a:rPr>
              <a:t>to </a:t>
            </a:r>
            <a:r>
              <a:rPr lang="en-US" altLang="ja-JP" sz="3600" dirty="0" err="1" smtClean="0">
                <a:latin typeface="+mj-lt"/>
              </a:rPr>
              <a:t>Polyakov</a:t>
            </a:r>
            <a:r>
              <a:rPr lang="en-US" altLang="ja-JP" sz="3600" dirty="0" smtClean="0">
                <a:latin typeface="+mj-lt"/>
              </a:rPr>
              <a:t> loop</a:t>
            </a:r>
            <a:endParaRPr kumimoji="1" lang="en-US" altLang="ja-JP" sz="3600" dirty="0" smtClean="0">
              <a:latin typeface="+mj-lt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307&lt;/imagew&gt;&#10;  &lt;scale&gt;50&lt;/scale&gt;&#10;  &lt;cursor&gt;82&lt;/cursor&gt;&#10;&lt;/TeXTeX&gt;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15614" y="4990042"/>
            <a:ext cx="324906" cy="263522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76637" y="4971972"/>
            <a:ext cx="1048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Polyakov</a:t>
            </a:r>
            <a:r>
              <a:rPr kumimoji="1" lang="en-US" altLang="ja-JP" sz="1200" dirty="0" smtClean="0"/>
              <a:t> loop</a:t>
            </a:r>
            <a:endParaRPr kumimoji="1" lang="ja-JP" altLang="en-US" sz="12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-38374" y="5434127"/>
            <a:ext cx="1805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right hand of (A)’ </a:t>
            </a:r>
            <a:r>
              <a:rPr lang="en-US" altLang="ja-JP" sz="1200" dirty="0" smtClean="0"/>
              <a:t>without </a:t>
            </a:r>
          </a:p>
          <a:p>
            <a:r>
              <a:rPr lang="en-US" altLang="ja-JP" sz="1200" dirty="0" smtClean="0"/>
              <a:t>low-lying </a:t>
            </a:r>
            <a:r>
              <a:rPr lang="en-US" altLang="ja-JP" sz="1200" dirty="0"/>
              <a:t>Dirac </a:t>
            </a:r>
            <a:r>
              <a:rPr lang="en-US" altLang="ja-JP" sz="1200" dirty="0" smtClean="0"/>
              <a:t>modes</a:t>
            </a:r>
            <a:endParaRPr lang="en-US" altLang="ja-JP" sz="12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S_{\rm IR}&#10;\end{align*}&lt;/body&gt;&#10;  &lt;fcolor&gt;FF000000&lt;/fcolor&gt;&#10;  &lt;bcolor&gt;FFFFFFFF&lt;/bcolor&gt;&#10;  &lt;transparent&gt;True&lt;/transparent&gt;&#10;  &lt;resolution&gt;1800&lt;/resolution&gt;&#10;  &lt;imageh&gt;216&lt;/imageh&gt;&#10;  &lt;imagew&gt;35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59" y="5534384"/>
            <a:ext cx="374649" cy="228600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3144303" y="3433078"/>
            <a:ext cx="1577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(confined phase)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801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線コネクタ 58"/>
          <p:cNvCxnSpPr/>
          <p:nvPr/>
        </p:nvCxnSpPr>
        <p:spPr>
          <a:xfrm>
            <a:off x="-24921" y="4649572"/>
            <a:ext cx="8974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25879" y="5157573"/>
            <a:ext cx="8957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-24921" y="4649572"/>
            <a:ext cx="897466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5879" y="5157573"/>
            <a:ext cx="8957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229560" y="4235561"/>
            <a:ext cx="0" cy="1497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324719" y="4215683"/>
            <a:ext cx="0" cy="1517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283815" y="4244506"/>
            <a:ext cx="1358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configration</a:t>
            </a:r>
            <a:r>
              <a:rPr kumimoji="1" lang="en-US" altLang="ja-JP" sz="1400" dirty="0" smtClean="0"/>
              <a:t> No.</a:t>
            </a:r>
            <a:endParaRPr kumimoji="1" lang="ja-JP" altLang="en-US" sz="1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161377" y="41866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33" name="直線コネクタ 32"/>
          <p:cNvCxnSpPr/>
          <p:nvPr/>
        </p:nvCxnSpPr>
        <p:spPr>
          <a:xfrm>
            <a:off x="6069610" y="4245500"/>
            <a:ext cx="0" cy="1487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25879" y="5733306"/>
            <a:ext cx="89577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1162878" y="3396237"/>
            <a:ext cx="132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lattice size : 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003430" y="4190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875299" y="41933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  <p:cxnSp>
        <p:nvCxnSpPr>
          <p:cNvPr id="68" name="直線コネクタ 67"/>
          <p:cNvCxnSpPr/>
          <p:nvPr/>
        </p:nvCxnSpPr>
        <p:spPr>
          <a:xfrm>
            <a:off x="7981235" y="4189178"/>
            <a:ext cx="0" cy="1544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8346365" y="42455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8349678" y="523278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339738" y="472589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/>
        </p:nvSpPr>
        <p:spPr>
          <a:xfrm>
            <a:off x="2418730" y="4736695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-163.2 -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2.156</a:t>
            </a:r>
            <a:endParaRPr lang="ja-JP" altLang="en-US" dirty="0"/>
          </a:p>
        </p:txBody>
      </p:sp>
      <p:sp>
        <p:nvSpPr>
          <p:cNvPr id="78" name="正方形/長方形 77"/>
          <p:cNvSpPr/>
          <p:nvPr/>
        </p:nvSpPr>
        <p:spPr>
          <a:xfrm>
            <a:off x="4355847" y="4726756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-164.5 +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9.025</a:t>
            </a:r>
            <a:endParaRPr lang="ja-JP" altLang="en-US" dirty="0"/>
          </a:p>
        </p:txBody>
      </p:sp>
      <p:sp>
        <p:nvSpPr>
          <p:cNvPr id="79" name="正方形/長方形 78"/>
          <p:cNvSpPr/>
          <p:nvPr/>
        </p:nvSpPr>
        <p:spPr>
          <a:xfrm>
            <a:off x="6225417" y="470687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-155.2 –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3.704</a:t>
            </a:r>
            <a:endParaRPr lang="ja-JP" altLang="en-US" dirty="0"/>
          </a:p>
        </p:txBody>
      </p:sp>
      <p:sp>
        <p:nvSpPr>
          <p:cNvPr id="81" name="正方形/長方形 80"/>
          <p:cNvSpPr/>
          <p:nvPr/>
        </p:nvSpPr>
        <p:spPr>
          <a:xfrm>
            <a:off x="2409916" y="5274213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-165.8 -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2.197</a:t>
            </a:r>
            <a:endParaRPr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4342431" y="5274213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-167.3 +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9.103</a:t>
            </a:r>
            <a:endParaRPr lang="ja-JP" altLang="en-US" dirty="0"/>
          </a:p>
        </p:txBody>
      </p:sp>
      <p:sp>
        <p:nvSpPr>
          <p:cNvPr id="85" name="正方形/長方形 84"/>
          <p:cNvSpPr/>
          <p:nvPr/>
        </p:nvSpPr>
        <p:spPr>
          <a:xfrm>
            <a:off x="6225417" y="5274213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-157.8 - 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 3.723</a:t>
            </a:r>
            <a:endParaRPr lang="ja-JP" altLang="en-US" dirty="0"/>
          </a:p>
        </p:txBody>
      </p:sp>
      <p:cxnSp>
        <p:nvCxnSpPr>
          <p:cNvPr id="47" name="直線コネクタ 46"/>
          <p:cNvCxnSpPr/>
          <p:nvPr/>
        </p:nvCxnSpPr>
        <p:spPr>
          <a:xfrm>
            <a:off x="5642146" y="3554526"/>
            <a:ext cx="2337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5642146" y="3846405"/>
            <a:ext cx="2337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5651306" y="4145454"/>
            <a:ext cx="2337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6366766" y="3203642"/>
            <a:ext cx="0" cy="9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7209279" y="3203642"/>
            <a:ext cx="0" cy="9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979905" y="3203642"/>
            <a:ext cx="0" cy="94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N_4 = 3&#10;\end{align*}&lt;/body&gt;&#10;  &lt;fcolor&gt;FF000000&lt;/fcolor&gt;&#10;  &lt;bcolor&gt;FFFFFFFF&lt;/bcolor&gt;&#10;  &lt;transparent&gt;True&lt;/transparent&gt;&#10;  &lt;resolution&gt;1800&lt;/resolution&gt;&#10;  &lt;imageh&gt;208&lt;/imageh&gt;&#10;  &lt;imagew&gt;748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82" y="3314404"/>
            <a:ext cx="604727" cy="168159"/>
          </a:xfrm>
          <a:prstGeom prst="rect">
            <a:avLst/>
          </a:prstGeom>
        </p:spPr>
      </p:pic>
      <p:pic>
        <p:nvPicPr>
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N_4 = 5&#10;\end{align*}&lt;/body&gt;&#10;  &lt;fcolor&gt;FF000000&lt;/fcolor&gt;&#10;  &lt;bcolor&gt;FFFFFFFF&lt;/bcolor&gt;&#10;  &lt;transparent&gt;True&lt;/transparent&gt;&#10;  &lt;resolution&gt;1800&lt;/resolution&gt;&#10;  &lt;imageh&gt;208&lt;/imageh&gt;&#10;  &lt;imagew&gt;746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29" y="3313715"/>
            <a:ext cx="603110" cy="168159"/>
          </a:xfrm>
          <a:prstGeom prst="rect">
            <a:avLst/>
          </a:prstGeom>
        </p:spPr>
      </p:pic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\beta=5.6&#10;\end{align*}&lt;/body&gt;&#10;  &lt;fcolor&gt;FF000000&lt;/fcolor&gt;&#10;  &lt;bcolor&gt;FFFFFFFF&lt;/bcolor&gt;&#10;  &lt;transparent&gt;True&lt;/transparent&gt;&#10;  &lt;resolution&gt;1800&lt;/resolution&gt;&#10;  &lt;imageh&gt;223&lt;/imageh&gt;&#10;  &lt;imagew&gt;787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448" y="3626490"/>
            <a:ext cx="616369" cy="174651"/>
          </a:xfrm>
          <a:prstGeom prst="rect">
            <a:avLst/>
          </a:prstGeom>
        </p:spPr>
      </p:pic>
      <p:pic>
        <p:nvPicPr>
          <p:cNvPr id="61" name="TexTeXPicture" descr="&lt;?xml version=&quot;1.0&quot; encoding=&quot;utf-16&quot;?&gt;&#10;&lt;TeXTeX&gt;&#10;  &lt;preamble&gt;\documentclass{jarticle}&#10;\usepackage{amsmath}&#10;\pagestyle{empty}&lt;/preamble&gt;&#10;  &lt;body&gt;\begin{align*} &#10;\beta=5.7&#10;\end{align*}&lt;/body&gt;&#10;  &lt;fcolor&gt;FF000000&lt;/fcolor&gt;&#10;  &lt;bcolor&gt;FFFFFFFF&lt;/bcolor&gt;&#10;  &lt;transparent&gt;True&lt;/transparent&gt;&#10;  &lt;resolution&gt;1800&lt;/resolution&gt;&#10;  &lt;imageh&gt;223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97" y="3925538"/>
            <a:ext cx="621851" cy="174651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25879" y="3117378"/>
            <a:ext cx="911812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6656680" y="3884623"/>
            <a:ext cx="224706" cy="2247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beta=5.7&#10;\end{align*}&lt;/body&gt;&#10;  &lt;fcolor&gt;FF000000&lt;/fcolor&gt;&#10;  &lt;bcolor&gt;FFFFFFFF&lt;/bcolor&gt;&#10;  &lt;transparent&gt;True&lt;/transparent&gt;&#10;  &lt;resolution&gt;1800&lt;/resolution&gt;&#10;  &lt;imageh&gt;223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3487772"/>
            <a:ext cx="840315" cy="23600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6^3\times 3&#10;\end{align*}&lt;/body&gt;&#10;  &lt;fcolor&gt;FF000000&lt;/fcolor&gt;&#10;  &lt;bcolor&gt;FFFFFFFF&lt;/bcolor&gt;&#10;  &lt;transparent&gt;True&lt;/transparent&gt;&#10;  &lt;resolution&gt;1800&lt;/resolution&gt;&#10;  &lt;imageh&gt;223&lt;/imageh&gt;&#10;  &lt;imagew&gt;644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76" y="3455490"/>
            <a:ext cx="681566" cy="236006"/>
          </a:xfrm>
          <a:prstGeom prst="rect">
            <a:avLst/>
          </a:prstGeom>
        </p:spPr>
      </p:pic>
      <p:sp>
        <p:nvSpPr>
          <p:cNvPr id="62" name="円/楕円 61"/>
          <p:cNvSpPr/>
          <p:nvPr/>
        </p:nvSpPr>
        <p:spPr>
          <a:xfrm>
            <a:off x="7481431" y="3595893"/>
            <a:ext cx="224706" cy="224706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10067" y="5849945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other cases, results are same.</a:t>
            </a:r>
            <a:endParaRPr kumimoji="1" lang="ja-JP" altLang="en-US" dirty="0"/>
          </a:p>
        </p:txBody>
      </p:sp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307&lt;/imagew&gt;&#10;  &lt;scale&gt;50&lt;/scale&gt;&#10;  &lt;cursor&gt;82&lt;/cursor&gt;&#10;&lt;/TeXTeX&gt;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6645" y="4773004"/>
            <a:ext cx="324906" cy="263522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97668" y="4754934"/>
            <a:ext cx="1048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Polyakov</a:t>
            </a:r>
            <a:r>
              <a:rPr kumimoji="1" lang="en-US" altLang="ja-JP" sz="1200" dirty="0" smtClean="0"/>
              <a:t> loop</a:t>
            </a:r>
            <a:endParaRPr kumimoji="1" lang="ja-JP" altLang="en-US" sz="12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-17343" y="5217089"/>
            <a:ext cx="1805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right hand of (A)’ </a:t>
            </a:r>
            <a:r>
              <a:rPr lang="en-US" altLang="ja-JP" sz="1200" dirty="0" smtClean="0"/>
              <a:t>without </a:t>
            </a:r>
          </a:p>
          <a:p>
            <a:r>
              <a:rPr lang="en-US" altLang="ja-JP" sz="1200" dirty="0" smtClean="0"/>
              <a:t>low-lying </a:t>
            </a:r>
            <a:r>
              <a:rPr lang="en-US" altLang="ja-JP" sz="1200" dirty="0"/>
              <a:t>Dirac </a:t>
            </a:r>
            <a:r>
              <a:rPr lang="en-US" altLang="ja-JP" sz="1200" dirty="0" smtClean="0"/>
              <a:t>modes</a:t>
            </a:r>
            <a:endParaRPr lang="en-US" altLang="ja-JP" sz="1200" dirty="0"/>
          </a:p>
        </p:txBody>
      </p:sp>
      <p:pic>
        <p:nvPicPr>
          <p:cNvPr id="86" name="TexTeXPicture" descr="&lt;?xml version=&quot;1.0&quot; encoding=&quot;utf-16&quot;?&gt;&#10;&lt;TeXTeX&gt;&#10;  &lt;preamble&gt;\documentclass{jarticle}&#10;\usepackage{amsmath}&#10;\pagestyle{empty}&lt;/preamble&gt;&#10;  &lt;body&gt;\begin{align*} &#10;S_{\rm IR}&#10;\end{align*}&lt;/body&gt;&#10;  &lt;fcolor&gt;FF000000&lt;/fcolor&gt;&#10;  &lt;bcolor&gt;FFFFFFFF&lt;/bcolor&gt;&#10;  &lt;transparent&gt;True&lt;/transparent&gt;&#10;  &lt;resolution&gt;1800&lt;/resolution&gt;&#10;  &lt;imageh&gt;216&lt;/imageh&gt;&#10;  &lt;imagew&gt;35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90" y="5317346"/>
            <a:ext cx="374649" cy="228600"/>
          </a:xfrm>
          <a:prstGeom prst="rect">
            <a:avLst/>
          </a:prstGeom>
        </p:spPr>
      </p:pic>
      <p:sp>
        <p:nvSpPr>
          <p:cNvPr id="87" name="テキスト ボックス 86"/>
          <p:cNvSpPr txBox="1"/>
          <p:nvPr/>
        </p:nvSpPr>
        <p:spPr>
          <a:xfrm>
            <a:off x="4303184" y="1756096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A)’</a:t>
            </a:r>
            <a:endParaRPr kumimoji="1" lang="ja-JP" altLang="en-US" dirty="0"/>
          </a:p>
        </p:txBody>
      </p:sp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=(2i)^{N_4-1}\sum_n\lambda_n^{N_4-1}( n|\hat{U}_4| n ) &#10;\end{align*}&lt;/body&gt;&#10;  &lt;fcolor&gt;FF000000&lt;/fcolor&gt;&#10;  &lt;bcolor&gt;FFFFFFFF&lt;/bcolor&gt;&#10;  &lt;transparent&gt;True&lt;/transparent&gt;&#10;  &lt;resolution&gt;1800&lt;/resolution&gt;&#10;  &lt;imageh&gt;524&lt;/imageh&gt;&#10;  &lt;imagew&gt;3592&lt;/imagew&gt;&#10;  &lt;scale&gt;50&lt;/scale&gt;&#10;  &lt;cursor&gt;136&lt;/cursor&gt;&#10;&lt;/TeXTeX&gt;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34" y="1747946"/>
            <a:ext cx="3801516" cy="554562"/>
          </a:xfrm>
          <a:prstGeom prst="rect">
            <a:avLst/>
          </a:prstGeom>
        </p:spPr>
      </p:pic>
      <p:sp>
        <p:nvSpPr>
          <p:cNvPr id="89" name="テキスト ボックス 88"/>
          <p:cNvSpPr txBox="1"/>
          <p:nvPr/>
        </p:nvSpPr>
        <p:spPr>
          <a:xfrm>
            <a:off x="5407572" y="175609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(A)</a:t>
            </a:r>
            <a:r>
              <a:rPr lang="ja-JP" altLang="en-US" dirty="0" smtClean="0"/>
              <a:t>⇔</a:t>
            </a:r>
            <a:r>
              <a:rPr lang="en-US" altLang="ja-JP" dirty="0" smtClean="0"/>
              <a:t>(A)’</a:t>
            </a:r>
            <a:endParaRPr kumimoji="1" lang="ja-JP" altLang="en-US" dirty="0"/>
          </a:p>
        </p:txBody>
      </p:sp>
      <p:pic>
        <p:nvPicPr>
          <p:cNvPr id="90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S_{\rm IR}\equiv (2i)^{N_4-1}\sum_{|\lambda_n|&amp;gt;0.5a^{-1}}\lambda_n^{N_4-1}( n|\hat{U}_4| n ) &#10;\end{align*}&lt;/body&gt;&#10;  &lt;fcolor&gt;FF000000&lt;/fcolor&gt;&#10;  &lt;bcolor&gt;FFFFFFFF&lt;/bcolor&gt;&#10;  &lt;transparent&gt;True&lt;/transparent&gt;&#10;  &lt;resolution&gt;1800&lt;/resolution&gt;&#10;  &lt;imageh&gt;592&lt;/imageh&gt;&#10;  &lt;imagew&gt;4379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0" y="2452735"/>
            <a:ext cx="3775255" cy="510375"/>
          </a:xfrm>
          <a:prstGeom prst="rect">
            <a:avLst/>
          </a:prstGeom>
        </p:spPr>
      </p:pic>
      <p:sp>
        <p:nvSpPr>
          <p:cNvPr id="91" name="タイトル 1"/>
          <p:cNvSpPr>
            <a:spLocks noGrp="1"/>
          </p:cNvSpPr>
          <p:nvPr>
            <p:ph type="title"/>
          </p:nvPr>
        </p:nvSpPr>
        <p:spPr>
          <a:xfrm>
            <a:off x="404363" y="356499"/>
            <a:ext cx="8429086" cy="1325563"/>
          </a:xfrm>
        </p:spPr>
        <p:txBody>
          <a:bodyPr>
            <a:no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Contribution of Low-Lying Dirac Modes </a:t>
            </a:r>
            <a:br>
              <a:rPr lang="en-US" altLang="ja-JP" sz="3600" dirty="0" smtClean="0">
                <a:latin typeface="+mj-lt"/>
              </a:rPr>
            </a:br>
            <a:r>
              <a:rPr lang="en-US" altLang="ja-JP" sz="3600" dirty="0" smtClean="0">
                <a:latin typeface="+mj-lt"/>
              </a:rPr>
              <a:t>to </a:t>
            </a:r>
            <a:r>
              <a:rPr lang="en-US" altLang="ja-JP" sz="3600" dirty="0" err="1" smtClean="0">
                <a:latin typeface="+mj-lt"/>
              </a:rPr>
              <a:t>Polyakov</a:t>
            </a:r>
            <a:r>
              <a:rPr lang="en-US" altLang="ja-JP" sz="3600" dirty="0" smtClean="0">
                <a:latin typeface="+mj-lt"/>
              </a:rPr>
              <a:t> loop</a:t>
            </a:r>
            <a:endParaRPr kumimoji="1" lang="en-US" altLang="ja-JP" sz="3600" dirty="0" smtClean="0">
              <a:latin typeface="+mj-lt"/>
            </a:endParaRPr>
          </a:p>
        </p:txBody>
      </p:sp>
      <p:pic>
        <p:nvPicPr>
          <p:cNvPr id="92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1" y="6335915"/>
            <a:ext cx="478071" cy="382445"/>
          </a:xfrm>
          <a:prstGeom prst="rect">
            <a:avLst/>
          </a:prstGeom>
        </p:spPr>
      </p:pic>
      <p:sp>
        <p:nvSpPr>
          <p:cNvPr id="93" name="テキスト ボックス 92"/>
          <p:cNvSpPr txBox="1"/>
          <p:nvPr/>
        </p:nvSpPr>
        <p:spPr>
          <a:xfrm>
            <a:off x="1043051" y="6255622"/>
            <a:ext cx="801174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Low-lying Dirac modes have little contribution to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Polyakov</a:t>
            </a:r>
            <a:r>
              <a:rPr lang="en-US" altLang="ja-JP" sz="2400" dirty="0" smtClean="0">
                <a:solidFill>
                  <a:srgbClr val="FF0000"/>
                </a:solidFill>
              </a:rPr>
              <a:t> loop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144303" y="3433078"/>
            <a:ext cx="1787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kumimoji="1" lang="en-US" altLang="ja-JP" sz="1600" dirty="0" err="1" smtClean="0"/>
              <a:t>deconfined</a:t>
            </a:r>
            <a:r>
              <a:rPr kumimoji="1" lang="en-US" altLang="ja-JP" sz="1600" dirty="0" smtClean="0"/>
              <a:t> phase)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306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1492"/>
            <a:ext cx="7886700" cy="1325563"/>
          </a:xfrm>
        </p:spPr>
        <p:txBody>
          <a:bodyPr/>
          <a:lstStyle/>
          <a:p>
            <a:pPr algn="ctr"/>
            <a:r>
              <a:rPr lang="en-US" altLang="ja-JP" dirty="0" smtClean="0"/>
              <a:t>Conclusion and Future Work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43596" y="2437804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A)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langle L\rangle&#10;=\frac{(2i)^{N_4-1}}{4}\sum_n\lambda_n^{N_4-1}\langle n|\hat{U}_4| n \rangle &#10;\end{align*}&lt;/body&gt;&#10;  &lt;fcolor&gt;FF000000&lt;/fcolor&gt;&#10;  &lt;bcolor&gt;FFFFFFFF&lt;/bcolor&gt;&#10;  &lt;transparent&gt;True&lt;/transparent&gt;&#10;  &lt;resolution&gt;1800&lt;/resolution&gt;&#10;  &lt;imageh&gt;665&lt;/imageh&gt;&#10;  &lt;imagew&gt;3649&lt;/imagew&gt;&#10;  &lt;scale&gt;50&lt;/scale&gt;&#10;  &lt;cursor&gt;12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45" y="2314755"/>
            <a:ext cx="3861841" cy="70378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3398" y="1656035"/>
            <a:ext cx="835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We have </a:t>
            </a:r>
            <a:r>
              <a:rPr lang="en-US" altLang="ja-JP" dirty="0" smtClean="0">
                <a:solidFill>
                  <a:srgbClr val="FF0000"/>
                </a:solidFill>
              </a:rPr>
              <a:t>derived </a:t>
            </a:r>
            <a:r>
              <a:rPr lang="en-US" altLang="ja-JP" dirty="0">
                <a:solidFill>
                  <a:srgbClr val="FF0000"/>
                </a:solidFill>
              </a:rPr>
              <a:t>t</a:t>
            </a:r>
            <a:r>
              <a:rPr kumimoji="1" lang="en-US" altLang="ja-JP" dirty="0" smtClean="0">
                <a:solidFill>
                  <a:srgbClr val="FF0000"/>
                </a:solidFill>
              </a:rPr>
              <a:t>he analytical relation between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Polyakov</a:t>
            </a:r>
            <a:r>
              <a:rPr kumimoji="1" lang="en-US" altLang="ja-JP" dirty="0" smtClean="0">
                <a:solidFill>
                  <a:srgbClr val="FF0000"/>
                </a:solidFill>
              </a:rPr>
              <a:t> loop and Dirac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eigenmodes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in temporally odd-lattice lattice</a:t>
            </a:r>
            <a:r>
              <a:rPr lang="en-US" altLang="ja-JP" dirty="0"/>
              <a:t>: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868" y="1148032"/>
            <a:ext cx="154882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Conclusion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531" y="1596769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1.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3400" y="4125678"/>
            <a:ext cx="8272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We have found new Modified KS formalism available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in temporally odd-number lattice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/>
              <a:t>as well as in even lattice: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8533" y="4066412"/>
            <a:ext cx="41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2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40198" y="4946944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401" y="5392055"/>
            <a:ext cx="17482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Future Work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1732" y="5845069"/>
            <a:ext cx="8692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kumimoji="1" lang="en-US" altLang="ja-JP" dirty="0" smtClean="0"/>
              <a:t>This relation in continuum limit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consider not only </a:t>
            </a:r>
            <a:r>
              <a:rPr lang="en-US" altLang="ja-JP" dirty="0" err="1" smtClean="0"/>
              <a:t>Polyakov</a:t>
            </a:r>
            <a:r>
              <a:rPr lang="en-US" altLang="ja-JP" dirty="0" smtClean="0"/>
              <a:t> loop but also other quantity about confinement, such as </a:t>
            </a:r>
          </a:p>
          <a:p>
            <a:r>
              <a:rPr lang="ja-JP" altLang="en-US" dirty="0" smtClean="0"/>
              <a:t>   </a:t>
            </a:r>
            <a:r>
              <a:rPr lang="en-US" altLang="ja-JP" dirty="0" smtClean="0"/>
              <a:t>Wilson loop and monopole in </a:t>
            </a:r>
            <a:r>
              <a:rPr lang="en-US" altLang="ja-JP" dirty="0" err="1" smtClean="0"/>
              <a:t>Maximaly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Abelian</a:t>
            </a:r>
            <a:r>
              <a:rPr lang="en-US" altLang="ja-JP" dirty="0" smtClean="0"/>
              <a:t> gauge.</a:t>
            </a: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M(s)\equiv&#10;\gamma_1^{s_1}&#10;\gamma_2^{s_2}&#10;\gamma_3^{s_3}&#10;\gamma_4^{s_1+s_2+s_3}&#10;\end{align*}&lt;/body&gt;&#10;  &lt;fcolor&gt;FF000000&lt;/fcolor&gt;&#10;  &lt;bcolor&gt;FFFFFFFF&lt;/bcolor&gt;&#10;  &lt;transparent&gt;True&lt;/transparent&gt;&#10;  &lt;resolution&gt;1800&lt;/resolution&gt;&#10;  &lt;imageh&gt;288&lt;/imageh&gt;&#10;  &lt;imagew&gt;294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98" y="4929305"/>
            <a:ext cx="2785555" cy="27277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def\slashb#1{\not\!\!#1}&#10;\begin{align*} &#10;M^\dagger\slashb{D}M&#10;=&#10;\begin{pmatrix}&#10; \eta\cdot D &amp;amp; 0 &amp;amp; 0 &amp;amp; 0 \\&#10; 0 &amp;amp; \eta\cdot D &amp;amp; 0 &amp;amp; 0 \\&#10; 0 &amp;amp; 0 &amp;amp; -\eta\cdot D &amp;amp; 0 \\&#10; 0 &amp;amp; 0 &amp;amp; 0 &amp;amp; -\eta\cdot D &#10;\end{pmatrix}&#10;\end{align*}&lt;/body&gt;&#10;  &lt;fcolor&gt;FF000000&lt;/fcolor&gt;&#10;  &lt;bcolor&gt;FFFFFFFF&lt;/bcolor&gt;&#10;  &lt;transparent&gt;True&lt;/transparent&gt;&#10;  &lt;resolution&gt;1800&lt;/resolution&gt;&#10;  &lt;imageh&gt;1495&lt;/imageh&gt;&#10;  &lt;imagew&gt;4833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80" y="4529102"/>
            <a:ext cx="3786797" cy="117137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08000" y="2974872"/>
            <a:ext cx="8412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have also numerically confirmed  this relation in each gauge configuration </a:t>
            </a:r>
          </a:p>
          <a:p>
            <a:r>
              <a:rPr lang="en-US" altLang="ja-JP" dirty="0" smtClean="0"/>
              <a:t>in lattice QCD both in confined and </a:t>
            </a:r>
            <a:r>
              <a:rPr lang="en-US" altLang="ja-JP" dirty="0" err="1" smtClean="0"/>
              <a:t>deconfined</a:t>
            </a:r>
            <a:r>
              <a:rPr lang="en-US" altLang="ja-JP" dirty="0" smtClean="0"/>
              <a:t> phases.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Thus, one-to-one correspondence does not hold between confinement and CSB in QCD.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3600" dirty="0"/>
              <a:t>C</a:t>
            </a:r>
            <a:r>
              <a:rPr kumimoji="1" lang="en-US" altLang="ja-JP" sz="3600" dirty="0" smtClean="0"/>
              <a:t>ontents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2721" y="1371601"/>
            <a:ext cx="8673860" cy="519197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Introduction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Quark Confinement(Confinement)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Chiral Symmetry Breaking(CSB)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r>
              <a:rPr lang="en-US" altLang="ja-JP" sz="2400" dirty="0"/>
              <a:t> </a:t>
            </a:r>
            <a:r>
              <a:rPr lang="en-US" altLang="ja-JP" sz="2400" dirty="0" smtClean="0"/>
              <a:t>Previous Works</a:t>
            </a:r>
          </a:p>
          <a:p>
            <a:pPr lvl="1"/>
            <a:r>
              <a:rPr lang="en-US" altLang="ja-JP" sz="2000" dirty="0" smtClean="0"/>
              <a:t>QCD phase transition at finite temperature</a:t>
            </a:r>
          </a:p>
          <a:p>
            <a:pPr lvl="1"/>
            <a:r>
              <a:rPr lang="en-US" altLang="ja-JP" sz="2000" dirty="0" smtClean="0"/>
              <a:t>S. </a:t>
            </a:r>
            <a:r>
              <a:rPr lang="en-US" altLang="ja-JP" sz="2000" dirty="0" err="1" smtClean="0"/>
              <a:t>Gongyo</a:t>
            </a:r>
            <a:r>
              <a:rPr lang="en-US" altLang="ja-JP" sz="2000" dirty="0" smtClean="0"/>
              <a:t>, T. </a:t>
            </a:r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H. </a:t>
            </a:r>
            <a:r>
              <a:rPr lang="en-US" altLang="ja-JP" sz="2000" dirty="0" err="1" smtClean="0"/>
              <a:t>Suganuma</a:t>
            </a:r>
            <a:endParaRPr lang="en-US" altLang="ja-JP" sz="2000" dirty="0" smtClean="0"/>
          </a:p>
          <a:p>
            <a:r>
              <a:rPr lang="en-US" altLang="ja-JP" sz="2400" dirty="0" smtClean="0"/>
              <a:t>Our Work</a:t>
            </a:r>
            <a:endParaRPr kumimoji="1" lang="en-US" altLang="ja-JP" sz="2400" dirty="0" smtClean="0"/>
          </a:p>
          <a:p>
            <a:pPr lvl="1"/>
            <a:r>
              <a:rPr lang="en-US" altLang="ja-JP" sz="2000" dirty="0" smtClean="0"/>
              <a:t>A Direct Relation between </a:t>
            </a:r>
            <a:r>
              <a:rPr lang="en-US" altLang="ja-JP" sz="2000" dirty="0" err="1" smtClean="0"/>
              <a:t>Polyakov</a:t>
            </a:r>
            <a:r>
              <a:rPr lang="en-US" altLang="ja-JP" sz="2000" dirty="0" smtClean="0"/>
              <a:t> loop and Dirac mode </a:t>
            </a:r>
          </a:p>
          <a:p>
            <a:pPr marL="457200" lvl="1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in Temporally Odd Number Lattice</a:t>
            </a:r>
          </a:p>
          <a:p>
            <a:pPr lvl="1"/>
            <a:r>
              <a:rPr kumimoji="1" lang="en-US" altLang="ja-JP" sz="2000" dirty="0" smtClean="0"/>
              <a:t>New Modified KS Formalism in</a:t>
            </a:r>
            <a:r>
              <a:rPr lang="en-US" altLang="ja-JP" sz="2000" dirty="0" smtClean="0"/>
              <a:t> </a:t>
            </a:r>
            <a:r>
              <a:rPr kumimoji="1" lang="en-US" altLang="ja-JP" sz="2000" dirty="0" smtClean="0"/>
              <a:t>Temporally Odd Number Lattice</a:t>
            </a:r>
          </a:p>
        </p:txBody>
      </p:sp>
    </p:spTree>
    <p:extLst>
      <p:ext uri="{BB962C8B-B14F-4D97-AF65-F5344CB8AC3E}">
        <p14:creationId xmlns:p14="http://schemas.microsoft.com/office/powerpoint/2010/main" val="37388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3600" dirty="0"/>
              <a:t>Introduction </a:t>
            </a:r>
            <a:r>
              <a:rPr lang="en-US" altLang="ja-JP" sz="3600" dirty="0" smtClean="0"/>
              <a:t>– Quark confinement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5777" y="1500908"/>
            <a:ext cx="8709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Confinement : one cannot observe colored state                          (one quark, </a:t>
            </a:r>
            <a:r>
              <a:rPr lang="en-US" altLang="ja-JP" dirty="0" smtClean="0"/>
              <a:t>gluons</a:t>
            </a:r>
            <a:r>
              <a:rPr lang="en-US" altLang="ja-JP" dirty="0"/>
              <a:t>, </a:t>
            </a:r>
            <a:r>
              <a:rPr lang="ja-JP" altLang="en-US" dirty="0"/>
              <a:t>・・・</a:t>
            </a:r>
            <a:r>
              <a:rPr lang="en-US" altLang="ja-JP" dirty="0"/>
              <a:t>) </a:t>
            </a:r>
          </a:p>
          <a:p>
            <a:r>
              <a:rPr lang="en-US" altLang="ja-JP" dirty="0"/>
              <a:t>	         one can observe only color-singlet states             (mesons, baryons, </a:t>
            </a:r>
            <a:r>
              <a:rPr lang="ja-JP" altLang="en-US" dirty="0"/>
              <a:t>・・・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3396" y="2179965"/>
            <a:ext cx="7165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Polyakov</a:t>
            </a:r>
            <a:r>
              <a:rPr lang="en-US" altLang="ja-JP" dirty="0"/>
              <a:t> loop : order parameter for quark </a:t>
            </a:r>
            <a:r>
              <a:rPr lang="en-US" altLang="ja-JP" dirty="0" err="1"/>
              <a:t>deconfinement</a:t>
            </a:r>
            <a:r>
              <a:rPr lang="en-US" altLang="ja-JP" dirty="0"/>
              <a:t> phase </a:t>
            </a:r>
            <a:r>
              <a:rPr lang="en-US" altLang="ja-JP" dirty="0" smtClean="0"/>
              <a:t>transition</a:t>
            </a:r>
          </a:p>
          <a:p>
            <a:r>
              <a:rPr lang="en-US" altLang="ja-JP" dirty="0"/>
              <a:t>	 </a:t>
            </a:r>
            <a:r>
              <a:rPr lang="en-US" altLang="ja-JP" dirty="0" smtClean="0"/>
              <a:t>         </a:t>
            </a:r>
            <a:r>
              <a:rPr lang="en-US" altLang="ja-JP" dirty="0"/>
              <a:t>in quenched approximation.</a:t>
            </a:r>
            <a:endParaRPr lang="ja-JP" altLang="en-US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langle L \rangle&#10;=\frac{1}{V}\sum_{\bm x}&#10;\langle L(\bm{x}) \rangle&#10;\end{align*}&lt;/body&gt;&#10;  &lt;fcolor&gt;FF000000&lt;/fcolor&gt;&#10;  &lt;bcolor&gt;FFFFFFFF&lt;/bcolor&gt;&#10;  &lt;transparent&gt;True&lt;/transparent&gt;&#10;  &lt;resolution&gt;1800&lt;/resolution&gt;&#10;  &lt;imageh&gt;622&lt;/imageh&gt;&#10;  &lt;imagew&gt;2022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246" y="4875286"/>
            <a:ext cx="2139948" cy="65828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425777" y="4985354"/>
            <a:ext cx="153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:</a:t>
            </a:r>
            <a:r>
              <a:rPr lang="en-US" altLang="ja-JP" dirty="0" err="1" smtClean="0"/>
              <a:t>Polyakov</a:t>
            </a:r>
            <a:r>
              <a:rPr lang="en-US" altLang="ja-JP" dirty="0" smtClean="0"/>
              <a:t> loop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24896" y="3125955"/>
            <a:ext cx="1676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in continuum theory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15206" y="3760972"/>
            <a:ext cx="1338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in lattice theory</a:t>
            </a:r>
            <a:endParaRPr kumimoji="1" lang="ja-JP" altLang="en-US" sz="1400" dirty="0"/>
          </a:p>
        </p:txBody>
      </p:sp>
      <p:sp>
        <p:nvSpPr>
          <p:cNvPr id="19" name="角丸四角形 18"/>
          <p:cNvSpPr/>
          <p:nvPr/>
        </p:nvSpPr>
        <p:spPr>
          <a:xfrm>
            <a:off x="182113" y="4824488"/>
            <a:ext cx="6654800" cy="18118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5647423" y="4905164"/>
            <a:ext cx="2717321" cy="69874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04781" y="5019380"/>
            <a:ext cx="229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:free energy of the system</a:t>
            </a:r>
          </a:p>
          <a:p>
            <a:r>
              <a:rPr lang="en-US" altLang="ja-JP" sz="1400" dirty="0" smtClean="0"/>
              <a:t>  with a single heavy quark</a:t>
            </a:r>
            <a:endParaRPr kumimoji="1" lang="ja-JP" altLang="en-US" sz="1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F_q&#10;\end{align*}&lt;/body&gt;&#10;  &lt;fcolor&gt;FF000000&lt;/fcolor&gt;&#10;  &lt;bcolor&gt;FFFFFFFF&lt;/bcolor&gt;&#10;  &lt;transparent&gt;True&lt;/transparent&gt;&#10;  &lt;resolution&gt;1800&lt;/resolution&gt;&#10;  &lt;imageh&gt;241&lt;/imageh&gt;&#10;  &lt;imagew&gt;24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0470" y="5111556"/>
            <a:ext cx="168632" cy="169334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={\rm tr}\prod_{s_4=1}^{N_4}U_4(\bm{s},s_4)&#10;\end{align*}&lt;/body&gt;&#10;  &lt;fcolor&gt;FF000000&lt;/fcolor&gt;&#10;  &lt;bcolor&gt;FFFFFFFF&lt;/bcolor&gt;&#10;  &lt;transparent&gt;True&lt;/transparent&gt;&#10;  &lt;resolution&gt;1800&lt;/resolution&gt;&#10;  &lt;imageh&gt;748&lt;/imageh&gt;&#10;  &lt;imagew&gt;189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2938" y="3490020"/>
            <a:ext cx="2002364" cy="791632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6521569" y="2999829"/>
            <a:ext cx="0" cy="1016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5587640" y="2999829"/>
            <a:ext cx="1949570" cy="101608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7842707" y="2767532"/>
            <a:ext cx="0" cy="1514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756212" y="2497624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4(t)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00073" y="4328311"/>
            <a:ext cx="80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24155" y="4070049"/>
            <a:ext cx="357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Finite temperature : </a:t>
            </a:r>
          </a:p>
          <a:p>
            <a:r>
              <a:rPr kumimoji="1" lang="en-US" altLang="ja-JP" sz="1400" dirty="0" smtClean="0"/>
              <a:t>periodic boundary condition for time direction</a:t>
            </a:r>
            <a:endParaRPr kumimoji="1" lang="ja-JP" altLang="en-US" sz="14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7705725" y="4015915"/>
            <a:ext cx="257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709357" y="2999829"/>
            <a:ext cx="257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000000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101" y="3965677"/>
            <a:ext cx="342168" cy="11083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=\frac{1}{T}&#10;\end{align*}&lt;/body&gt;&#10;  &lt;fcolor&gt;FF000000&lt;/fcolor&gt;&#10;  &lt;bcolor&gt;FFFFFFFF&lt;/bcolor&gt;&#10;  &lt;transparent&gt;True&lt;/transparent&gt;&#10;  &lt;resolution&gt;1800&lt;/resolution&gt;&#10;  &lt;imageh&gt;505&lt;/imageh&gt;&#10;  &lt;imagew&gt;627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586" y="2813714"/>
            <a:ext cx="431190" cy="347290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L(\bm{x})=&#10;{\rm tr T}&#10;e^{ig\int_0^{1/T} d\tau A_4(\bm{x},\tau)}&#10;\end{align*}&lt;/body&gt;&#10;  &lt;fcolor&gt;FF000000&lt;/fcolor&gt;&#10;  &lt;bcolor&gt;FFFFFFFF&lt;/bcolor&gt;&#10;  &lt;transparent&gt;True&lt;/transparent&gt;&#10;  &lt;resolution&gt;1800&lt;/resolution&gt;&#10;  &lt;imageh&gt;349&lt;/imageh&gt;&#10;  &lt;imagew&gt;2928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5" y="3083620"/>
            <a:ext cx="3098795" cy="36935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=e^{-F_{q}/T}&#10;  \begin{cases}&#10;    =0 \ \ \ (F_q=\infty,\ {\rm confinement \ phase})\\&#10;    \neq 0 \ \ \ (F_q:{\rm finite},\ {\rm deconfinement \ phase})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5548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0" y="5654220"/>
            <a:ext cx="5871619" cy="94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1945307" y="2622847"/>
            <a:ext cx="5572035" cy="98051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3600" dirty="0"/>
              <a:t>Introduction </a:t>
            </a:r>
            <a:r>
              <a:rPr lang="en-US" altLang="ja-JP" sz="3600" dirty="0" smtClean="0"/>
              <a:t>– </a:t>
            </a:r>
            <a:r>
              <a:rPr lang="en-US" altLang="ja-JP" sz="3600" dirty="0" err="1" smtClean="0"/>
              <a:t>Chiral</a:t>
            </a:r>
            <a:r>
              <a:rPr lang="en-US" altLang="ja-JP" sz="3600" dirty="0" smtClean="0"/>
              <a:t> Symmetry Breaking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 flipH="1">
            <a:off x="109007" y="3736957"/>
            <a:ext cx="717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Chiral </a:t>
            </a:r>
            <a:r>
              <a:rPr lang="en-US" altLang="ja-JP" dirty="0"/>
              <a:t>condensate : order parameter for chiral phase transition</a:t>
            </a:r>
            <a:endParaRPr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2148508" y="2438181"/>
            <a:ext cx="20499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9007" y="5255886"/>
            <a:ext cx="234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Banks-Casher </a:t>
            </a:r>
            <a:r>
              <a:rPr lang="en-US" altLang="ja-JP" dirty="0"/>
              <a:t>relation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007" y="1472064"/>
            <a:ext cx="679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Chiral symmetry breaking : chiral symmetry is spontaneously broken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4555" y="210452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CSB</a:t>
            </a:r>
            <a:endParaRPr kumimoji="1" lang="ja-JP" altLang="en-US" sz="12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{\rm SU(N)_L}\times{\rm SU(N)_R}\rightarrow {\rm SU(N)_V}&#10;\end{align*}&lt;/body&gt;&#10;  &lt;fcolor&gt;FF000000&lt;/fcolor&gt;&#10;  &lt;bcolor&gt;FFFFFFFF&lt;/bcolor&gt;&#10;  &lt;transparent&gt;True&lt;/transparent&gt;&#10;  &lt;resolution&gt;1800&lt;/resolution&gt;&#10;  &lt;imageh&gt;249&lt;/imageh&gt;&#10;  &lt;imagew&gt;3229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19" y="1953146"/>
            <a:ext cx="3417356" cy="263525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386155" y="2792826"/>
            <a:ext cx="500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u, d </a:t>
            </a:r>
            <a:r>
              <a:rPr lang="en-US" altLang="ja-JP" dirty="0"/>
              <a:t>q</a:t>
            </a:r>
            <a:r>
              <a:rPr kumimoji="1" lang="en-US" altLang="ja-JP" dirty="0" smtClean="0"/>
              <a:t>uarks get dynamical mass(constituent mass)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86155" y="3234025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err="1" smtClean="0"/>
              <a:t>Pions</a:t>
            </a:r>
            <a:r>
              <a:rPr kumimoji="1" lang="en-US" altLang="ja-JP" dirty="0" smtClean="0"/>
              <a:t> appear as NG bosons</a:t>
            </a:r>
            <a:endParaRPr kumimoji="1" lang="ja-JP" altLang="en-US" dirty="0"/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\bar{q} q \rangle =&#10;  \begin{cases}&#10;    \neq0 \ \ \ ({\rm chiral \ broken \ phase})\\&#10;    = 0 \ \ \ ({\rm chiral \ restored \ phase})&#10;  \end{cases}&#10;\end{align*}&lt;/body&gt;&#10;  &lt;fcolor&gt;FF000000&lt;/fcolor&gt;&#10;  &lt;bcolor&gt;FFFFFFFF&lt;/bcolor&gt;&#10;  &lt;transparent&gt;True&lt;/transparent&gt;&#10;  &lt;resolution&gt;1800&lt;/resolution&gt;&#10;  &lt;imageh&gt;896&lt;/imageh&gt;&#10;  &lt;imagew&gt;4017&lt;/imagew&gt;&#10;  &lt;scale&gt;50&lt;/scale&gt;&#10;  &lt;cursor&gt;14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20" y="4206954"/>
            <a:ext cx="4251325" cy="94826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{\rm SU(2)}&#10;\end{align*}&lt;/body&gt;&#10;  &lt;fcolor&gt;FF000000&lt;/fcolor&gt;&#10;  &lt;bcolor&gt;FFFFFFFF&lt;/bcolor&gt;&#10;  &lt;transparent&gt;True&lt;/transparent&gt;&#10;  &lt;resolution&gt;1800&lt;/resolution&gt;&#10;  &lt;imageh&gt;249&lt;/imageh&gt;&#10;  &lt;imagew&gt;60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73" y="2497405"/>
            <a:ext cx="640291" cy="263525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2152097" y="241900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for example</a:t>
            </a:r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1014942" y="1849863"/>
            <a:ext cx="3640666" cy="4763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985769" y="4172032"/>
            <a:ext cx="4567306" cy="10085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985770" y="5700482"/>
            <a:ext cx="3284306" cy="604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54898" y="6247293"/>
            <a:ext cx="2289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:Dirac </a:t>
            </a:r>
            <a:r>
              <a:rPr kumimoji="1" lang="en-US" altLang="ja-JP" sz="1600" dirty="0" err="1" smtClean="0"/>
              <a:t>eigenvalue</a:t>
            </a:r>
            <a:r>
              <a:rPr kumimoji="1" lang="en-US" altLang="ja-JP" sz="1600" dirty="0" smtClean="0"/>
              <a:t> density</a:t>
            </a:r>
            <a:endParaRPr kumimoji="1" lang="ja-JP" altLang="en-US" sz="1600" dirty="0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9627" y="5700482"/>
            <a:ext cx="1592788" cy="315382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 q \rangle =-\lim_{m \to 0}\lim_{V \to \infty}\pi\langle \rho(0) \rangle&#10;\end{align*}&lt;/body&gt;&#10;  &lt;fcolor&gt;FF000000&lt;/fcolor&gt;&#10;  &lt;bcolor&gt;FFFFFFFF&lt;/bcolor&gt;&#10;  &lt;transparent&gt;True&lt;/transparent&gt;&#10;  &lt;resolution&gt;1800&lt;/resolution&gt;&#10;  &lt;imageh&gt;351&lt;/imageh&gt;&#10;  &lt;imagew&gt;2852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6" y="5827510"/>
            <a:ext cx="3060438" cy="37665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rho(\lambda)=\frac{1}{V}\sum_n\delta(\lambda-\lambda_n)&#10;\end{align*}&lt;/body&gt;&#10;  &lt;fcolor&gt;FF000000&lt;/fcolor&gt;&#10;  &lt;bcolor&gt;FFFFFFFF&lt;/bcolor&gt;&#10;  &lt;transparent&gt;True&lt;/transparent&gt;&#10;  &lt;resolution&gt;1800&lt;/resolution&gt;&#10;  &lt;imageh&gt;622&lt;/imageh&gt;&#10;  &lt;imagew&gt;2516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27" y="6166256"/>
            <a:ext cx="2315271" cy="5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3600" dirty="0"/>
              <a:t>C</a:t>
            </a:r>
            <a:r>
              <a:rPr kumimoji="1" lang="en-US" altLang="ja-JP" sz="3600" dirty="0" smtClean="0"/>
              <a:t>ontents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2721" y="1371601"/>
            <a:ext cx="8673860" cy="519197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Introduction</a:t>
            </a:r>
          </a:p>
          <a:p>
            <a:pPr lvl="1"/>
            <a:r>
              <a:rPr lang="en-US" altLang="ja-JP" sz="2000" dirty="0" smtClean="0"/>
              <a:t>Quark Confinement(Confinement)</a:t>
            </a:r>
          </a:p>
          <a:p>
            <a:pPr lvl="1"/>
            <a:r>
              <a:rPr lang="en-US" altLang="ja-JP" sz="2000" dirty="0" smtClean="0"/>
              <a:t>Chiral Symmetry Breaking(CSB)</a:t>
            </a:r>
            <a:endParaRPr kumimoji="1" lang="en-US" altLang="ja-JP" sz="2000" dirty="0" smtClean="0"/>
          </a:p>
          <a:p>
            <a:r>
              <a:rPr lang="en-US" altLang="ja-JP" sz="2400" dirty="0">
                <a:solidFill>
                  <a:srgbClr val="FF0000"/>
                </a:solidFill>
              </a:rPr>
              <a:t> </a:t>
            </a:r>
            <a:r>
              <a:rPr lang="en-US" altLang="ja-JP" sz="2400" dirty="0" smtClean="0">
                <a:solidFill>
                  <a:srgbClr val="FF0000"/>
                </a:solidFill>
              </a:rPr>
              <a:t>Previous Works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QCD phase transition at finite temperature</a:t>
            </a:r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S.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Gongyo</a:t>
            </a:r>
            <a:r>
              <a:rPr lang="en-US" altLang="ja-JP" sz="2000" dirty="0" smtClean="0">
                <a:solidFill>
                  <a:srgbClr val="FF0000"/>
                </a:solidFill>
              </a:rPr>
              <a:t>, T.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Iritani</a:t>
            </a:r>
            <a:r>
              <a:rPr lang="en-US" altLang="ja-JP" sz="2000" dirty="0" smtClean="0">
                <a:solidFill>
                  <a:srgbClr val="FF0000"/>
                </a:solidFill>
              </a:rPr>
              <a:t>, H.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Suganuma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/>
              <a:t>Our Work</a:t>
            </a:r>
            <a:endParaRPr kumimoji="1" lang="en-US" altLang="ja-JP" sz="2400" dirty="0" smtClean="0"/>
          </a:p>
          <a:p>
            <a:pPr lvl="1"/>
            <a:r>
              <a:rPr lang="en-US" altLang="ja-JP" sz="2000" dirty="0" smtClean="0"/>
              <a:t>A Direct Relation between </a:t>
            </a:r>
            <a:r>
              <a:rPr lang="en-US" altLang="ja-JP" sz="2000" dirty="0" err="1" smtClean="0"/>
              <a:t>Polyakov</a:t>
            </a:r>
            <a:r>
              <a:rPr lang="en-US" altLang="ja-JP" sz="2000" dirty="0" smtClean="0"/>
              <a:t> loop and Dirac mode </a:t>
            </a:r>
          </a:p>
          <a:p>
            <a:pPr marL="457200" lvl="1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in Temporally Odd Number Lattice</a:t>
            </a:r>
          </a:p>
          <a:p>
            <a:pPr lvl="1"/>
            <a:r>
              <a:rPr kumimoji="1" lang="en-US" altLang="ja-JP" sz="2000" dirty="0" smtClean="0"/>
              <a:t>New Modified KS Formalism </a:t>
            </a:r>
            <a:r>
              <a:rPr lang="en-US" altLang="ja-JP" sz="2000" dirty="0" smtClean="0"/>
              <a:t>in </a:t>
            </a:r>
            <a:r>
              <a:rPr kumimoji="1" lang="en-US" altLang="ja-JP" sz="2000" dirty="0" smtClean="0"/>
              <a:t>Temporally Odd Number Lattice</a:t>
            </a:r>
          </a:p>
        </p:txBody>
      </p:sp>
    </p:spTree>
    <p:extLst>
      <p:ext uri="{BB962C8B-B14F-4D97-AF65-F5344CB8AC3E}">
        <p14:creationId xmlns:p14="http://schemas.microsoft.com/office/powerpoint/2010/main" val="33224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Kars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267" y="2900492"/>
            <a:ext cx="6248400" cy="323652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5441" y="365126"/>
            <a:ext cx="8224109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QCD phase transition at finite temperature</a:t>
            </a: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L,\chi_L&#10;\end{align*}&lt;/body&gt;&#10;  &lt;fcolor&gt;FF000000&lt;/fcolor&gt;&#10;  &lt;bcolor&gt;FFFFFFFF&lt;/bcolor&gt;&#10;  &lt;transparent&gt;True&lt;/transparent&gt;&#10;  &lt;resolution&gt;1800&lt;/resolution&gt;&#10;  &lt;imageh&gt;220&lt;/imageh&gt;&#10;  &lt;imagew&gt;55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09" y="1710267"/>
            <a:ext cx="456047" cy="181428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bar{\psi}\psi,\chi_m&#10;\end{align*}&lt;/body&gt;&#10;  &lt;fcolor&gt;FF000000&lt;/fcolor&gt;&#10;  &lt;bcolor&gt;FFFFFFFF&lt;/bcolor&gt;&#10;  &lt;transparent&gt;True&lt;/transparent&gt;&#10;  &lt;resolution&gt;1800&lt;/resolution&gt;&#10;  &lt;imageh&gt;262&lt;/imageh&gt;&#10;  &lt;imagew&gt;770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676" y="1989666"/>
            <a:ext cx="635001" cy="21606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202268" y="1625600"/>
            <a:ext cx="2769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:</a:t>
            </a:r>
            <a:r>
              <a:rPr lang="en-US" altLang="ja-JP" sz="1400" dirty="0" err="1" smtClean="0"/>
              <a:t>Polyakovloop</a:t>
            </a:r>
            <a:r>
              <a:rPr lang="en-US" altLang="ja-JP" sz="1400" dirty="0" smtClean="0"/>
              <a:t> and it’s susceptibility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10734" y="1981200"/>
            <a:ext cx="3086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:chiral condensate and it’s susceptibility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67400" y="5926676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High T</a:t>
            </a:r>
            <a:endParaRPr kumimoji="1" lang="ja-JP" altLang="en-US" sz="11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17801" y="5926678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High T</a:t>
            </a:r>
            <a:endParaRPr kumimoji="1" lang="ja-JP" altLang="en-US" sz="1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27400" y="5926678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Low T</a:t>
            </a:r>
            <a:endParaRPr kumimoji="1"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0133" y="5918210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Low T</a:t>
            </a:r>
            <a:endParaRPr kumimoji="1" lang="ja-JP" altLang="en-US" sz="1100" dirty="0"/>
          </a:p>
        </p:txBody>
      </p:sp>
      <p:cxnSp>
        <p:nvCxnSpPr>
          <p:cNvPr id="27" name="直線矢印コネクタ 26"/>
          <p:cNvCxnSpPr>
            <a:stCxn id="25" idx="3"/>
            <a:endCxn id="23" idx="1"/>
          </p:cNvCxnSpPr>
          <p:nvPr/>
        </p:nvCxnSpPr>
        <p:spPr>
          <a:xfrm>
            <a:off x="739827" y="6049015"/>
            <a:ext cx="1977974" cy="84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4" idx="3"/>
            <a:endCxn id="22" idx="1"/>
          </p:cNvCxnSpPr>
          <p:nvPr/>
        </p:nvCxnSpPr>
        <p:spPr>
          <a:xfrm flipV="1">
            <a:off x="3847094" y="6057481"/>
            <a:ext cx="2020306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=0&#10;\end{align*}&lt;/body&gt;&#10;  &lt;fcolor&gt;FF000000&lt;/fcolor&gt;&#10;  &lt;bcolor&gt;FFFFFFFF&lt;/bcolor&gt;&#10;  &lt;transparent&gt;True&lt;/transparent&gt;&#10;  &lt;resolution&gt;1800&lt;/resolution&gt;&#10;  &lt;imageh&gt;220&lt;/imageh&gt;&#10;  &lt;imagew&gt;59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5001" y="3124194"/>
            <a:ext cx="624416" cy="232833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25888" y="3462859"/>
            <a:ext cx="1903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two flavor QCD </a:t>
            </a:r>
          </a:p>
          <a:p>
            <a:r>
              <a:rPr kumimoji="1" lang="en-US" altLang="ja-JP" dirty="0" smtClean="0"/>
              <a:t>   with light quarks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22534" y="30564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0334" y="2556928"/>
            <a:ext cx="25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deconfinement</a:t>
            </a:r>
            <a:r>
              <a:rPr kumimoji="1" lang="en-US" altLang="ja-JP" dirty="0" smtClean="0"/>
              <a:t> transition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04734" y="2565394"/>
            <a:ext cx="164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transition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5769854" y="1389480"/>
            <a:ext cx="3319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F. </a:t>
            </a:r>
            <a:r>
              <a:rPr lang="en-US" altLang="ja-JP" sz="1400" dirty="0" err="1" smtClean="0"/>
              <a:t>Karsch</a:t>
            </a:r>
            <a:r>
              <a:rPr lang="en-US" altLang="ja-JP" sz="1400" dirty="0" smtClean="0"/>
              <a:t>, Lect. Notes Phys. 583, 209 (2002)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460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Kars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267" y="2900492"/>
            <a:ext cx="6248400" cy="3236521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1596846" y="2954870"/>
            <a:ext cx="0" cy="2815073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4615597" y="2988742"/>
            <a:ext cx="0" cy="2764265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5769854" y="1389480"/>
            <a:ext cx="3319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F. </a:t>
            </a:r>
            <a:r>
              <a:rPr lang="en-US" altLang="ja-JP" sz="1400" dirty="0" err="1" smtClean="0"/>
              <a:t>Karsch</a:t>
            </a:r>
            <a:r>
              <a:rPr lang="en-US" altLang="ja-JP" sz="1400" dirty="0" smtClean="0"/>
              <a:t>, Lect. Notes Phys. 583, 209 (2002)</a:t>
            </a:r>
            <a:endParaRPr lang="ja-JP" altLang="en-US" sz="14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L,\chi_L&#10;\end{align*}&lt;/body&gt;&#10;  &lt;fcolor&gt;FF000000&lt;/fcolor&gt;&#10;  &lt;bcolor&gt;FFFFFFFF&lt;/bcolor&gt;&#10;  &lt;transparent&gt;True&lt;/transparent&gt;&#10;  &lt;resolution&gt;1800&lt;/resolution&gt;&#10;  &lt;imageh&gt;220&lt;/imageh&gt;&#10;  &lt;imagew&gt;55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09" y="1710267"/>
            <a:ext cx="456047" cy="181428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bar{\psi}\psi,\chi_m&#10;\end{align*}&lt;/body&gt;&#10;  &lt;fcolor&gt;FF000000&lt;/fcolor&gt;&#10;  &lt;bcolor&gt;FFFFFFFF&lt;/bcolor&gt;&#10;  &lt;transparent&gt;True&lt;/transparent&gt;&#10;  &lt;resolution&gt;1800&lt;/resolution&gt;&#10;  &lt;imageh&gt;262&lt;/imageh&gt;&#10;  &lt;imagew&gt;770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676" y="1989666"/>
            <a:ext cx="635001" cy="21606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202268" y="1625600"/>
            <a:ext cx="2769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:</a:t>
            </a:r>
            <a:r>
              <a:rPr lang="en-US" altLang="ja-JP" sz="1400" dirty="0" err="1" smtClean="0"/>
              <a:t>Polyakovloop</a:t>
            </a:r>
            <a:r>
              <a:rPr lang="en-US" altLang="ja-JP" sz="1400" dirty="0" smtClean="0"/>
              <a:t> and it’s susceptibility</a:t>
            </a:r>
            <a:endParaRPr kumimoji="1" lang="ja-JP" altLang="en-US" sz="1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10734" y="1981200"/>
            <a:ext cx="3086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:chiral condensate and it’s susceptibility</a:t>
            </a:r>
            <a:endParaRPr kumimoji="1" lang="ja-JP" altLang="en-US" sz="1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67400" y="5926676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High T</a:t>
            </a:r>
            <a:endParaRPr kumimoji="1" lang="ja-JP" altLang="en-US" sz="11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17801" y="5926678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High T</a:t>
            </a:r>
            <a:endParaRPr kumimoji="1" lang="ja-JP" altLang="en-US" sz="11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27400" y="5926678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Low T</a:t>
            </a:r>
            <a:endParaRPr kumimoji="1" lang="ja-JP" altLang="en-US" sz="11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0133" y="5918210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Low T</a:t>
            </a:r>
            <a:endParaRPr kumimoji="1" lang="ja-JP" altLang="en-US" sz="1100" dirty="0"/>
          </a:p>
        </p:txBody>
      </p:sp>
      <p:cxnSp>
        <p:nvCxnSpPr>
          <p:cNvPr id="27" name="直線矢印コネクタ 26"/>
          <p:cNvCxnSpPr>
            <a:stCxn id="25" idx="3"/>
            <a:endCxn id="23" idx="1"/>
          </p:cNvCxnSpPr>
          <p:nvPr/>
        </p:nvCxnSpPr>
        <p:spPr>
          <a:xfrm>
            <a:off x="739827" y="6049015"/>
            <a:ext cx="1977974" cy="84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4" idx="3"/>
            <a:endCxn id="22" idx="1"/>
          </p:cNvCxnSpPr>
          <p:nvPr/>
        </p:nvCxnSpPr>
        <p:spPr>
          <a:xfrm flipV="1">
            <a:off x="3847094" y="6057481"/>
            <a:ext cx="2020306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=0&#10;\end{align*}&lt;/body&gt;&#10;  &lt;fcolor&gt;FF000000&lt;/fcolor&gt;&#10;  &lt;bcolor&gt;FFFFFFFF&lt;/bcolor&gt;&#10;  &lt;transparent&gt;True&lt;/transparent&gt;&#10;  &lt;resolution&gt;1800&lt;/resolution&gt;&#10;  &lt;imageh&gt;220&lt;/imageh&gt;&#10;  &lt;imagew&gt;590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5001" y="3124194"/>
            <a:ext cx="624416" cy="232833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25888" y="3462859"/>
            <a:ext cx="1903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 </a:t>
            </a:r>
            <a:r>
              <a:rPr kumimoji="1" lang="en-US" altLang="ja-JP" dirty="0" smtClean="0"/>
              <a:t>two flavor QCD </a:t>
            </a:r>
          </a:p>
          <a:p>
            <a:r>
              <a:rPr kumimoji="1" lang="en-US" altLang="ja-JP" dirty="0" smtClean="0"/>
              <a:t>   with light quarks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22534" y="30564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27400" y="6349993"/>
            <a:ext cx="548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These two phase transitions are strongly correlated(?)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0334" y="2556928"/>
            <a:ext cx="25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deconfinement</a:t>
            </a:r>
            <a:r>
              <a:rPr kumimoji="1" lang="en-US" altLang="ja-JP" dirty="0" smtClean="0"/>
              <a:t> transition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04734" y="2565394"/>
            <a:ext cx="164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transition</a:t>
            </a:r>
            <a:endParaRPr kumimoji="1" lang="ja-JP" altLang="en-US" dirty="0"/>
          </a:p>
        </p:txBody>
      </p:sp>
      <p:sp>
        <p:nvSpPr>
          <p:cNvPr id="35" name="角丸四角形 34"/>
          <p:cNvSpPr/>
          <p:nvPr/>
        </p:nvSpPr>
        <p:spPr>
          <a:xfrm>
            <a:off x="3306275" y="6366934"/>
            <a:ext cx="5233876" cy="38159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タイトル 1"/>
          <p:cNvSpPr>
            <a:spLocks noGrp="1"/>
          </p:cNvSpPr>
          <p:nvPr>
            <p:ph type="title"/>
          </p:nvPr>
        </p:nvSpPr>
        <p:spPr>
          <a:xfrm>
            <a:off x="405441" y="365126"/>
            <a:ext cx="8224109" cy="1325563"/>
          </a:xfrm>
        </p:spPr>
        <p:txBody>
          <a:bodyPr>
            <a:normAutofit/>
          </a:bodyPr>
          <a:lstStyle/>
          <a:p>
            <a:pPr lvl="1" algn="ctr"/>
            <a:r>
              <a:rPr lang="en-US" altLang="ja-JP" sz="3600" dirty="0" smtClean="0">
                <a:latin typeface="+mj-lt"/>
              </a:rPr>
              <a:t>QCD phase transition at finite temperature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ongrightarrow&#10;\end{align*}&lt;/body&gt;&#10;  &lt;fcolor&gt;FF000000&lt;/fcolor&gt;&#10;  &lt;bcolor&gt;FFFFFFFF&lt;/bcolor&gt;&#10;  &lt;transparent&gt;True&lt;/transparent&gt;&#10;  &lt;resolution&gt;1800&lt;/resolution&gt;&#10;  &lt;imageh&gt;137&lt;/imageh&gt;&#10;  &lt;imagew&gt;374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63" y="6472111"/>
            <a:ext cx="395817" cy="1449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87562" y="4937204"/>
            <a:ext cx="2780313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We define critical temperature </a:t>
            </a:r>
          </a:p>
          <a:p>
            <a:r>
              <a:rPr kumimoji="1" lang="en-US" altLang="ja-JP" sz="1600" dirty="0" smtClean="0"/>
              <a:t>as the peak of susceptibility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460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6429" y="365126"/>
            <a:ext cx="8376249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3600" dirty="0" smtClean="0"/>
              <a:t>Confinement and Chiral Symmetry Breaking</a:t>
            </a:r>
            <a:endParaRPr kumimoji="1"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4655872" y="361705"/>
            <a:ext cx="4298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S. </a:t>
            </a:r>
            <a:r>
              <a:rPr lang="en-US" altLang="ja-JP" sz="1400" dirty="0" err="1" smtClean="0"/>
              <a:t>Gongyo</a:t>
            </a:r>
            <a:r>
              <a:rPr lang="en-US" altLang="ja-JP" sz="1400" dirty="0" smtClean="0"/>
              <a:t>, T. </a:t>
            </a:r>
            <a:r>
              <a:rPr lang="en-US" altLang="ja-JP" sz="1400" dirty="0" err="1" smtClean="0"/>
              <a:t>Iritani</a:t>
            </a:r>
            <a:r>
              <a:rPr lang="en-US" altLang="ja-JP" sz="1400" dirty="0" smtClean="0"/>
              <a:t>, H. </a:t>
            </a:r>
            <a:r>
              <a:rPr lang="en-US" altLang="ja-JP" sz="1400" dirty="0" err="1" smtClean="0"/>
              <a:t>Suganuma</a:t>
            </a:r>
            <a:r>
              <a:rPr lang="en-US" altLang="ja-JP" sz="1400" dirty="0" smtClean="0"/>
              <a:t>, </a:t>
            </a:r>
            <a:r>
              <a:rPr lang="en-US" altLang="ja-JP" sz="1400" dirty="0" smtClean="0">
                <a:ea typeface="MS PGothic" panose="020B0600070205080204" pitchFamily="50" charset="-128"/>
              </a:rPr>
              <a:t>PRD86 </a:t>
            </a:r>
            <a:r>
              <a:rPr lang="en-US" altLang="ja-JP" sz="1400" dirty="0">
                <a:ea typeface="MS PGothic" panose="020B0600070205080204" pitchFamily="50" charset="-128"/>
              </a:rPr>
              <a:t>(2012) </a:t>
            </a:r>
            <a:r>
              <a:rPr lang="en-US" altLang="ja-JP" sz="1400" dirty="0" smtClean="0">
                <a:ea typeface="MS PGothic" panose="020B0600070205080204" pitchFamily="50" charset="-128"/>
              </a:rPr>
              <a:t>034510</a:t>
            </a:r>
            <a:endParaRPr lang="ja-JP" altLang="en-US" sz="1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\slashb{\hat{D}}|n\rangle =i\lambda_n|n \rangle&#10;\end{align*}&lt;/body&gt;&#10;  &lt;fcolor&gt;FF000000&lt;/fcolor&gt;&#10;  &lt;bcolor&gt;FFFFFFFF&lt;/bcolor&gt;&#10;  &lt;transparent&gt;True&lt;/transparent&gt;&#10;  &lt;resolution&gt;1800&lt;/resolution&gt;&#10;  &lt;imageh&gt;298&lt;/imageh&gt;&#10;  &lt;imagew&gt;1505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1871" y="1617437"/>
            <a:ext cx="1592788" cy="31538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565965" y="1594274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Dirac </a:t>
            </a:r>
            <a:r>
              <a:rPr lang="en-US" altLang="ja-JP" dirty="0" err="1" smtClean="0"/>
              <a:t>eigenvalue</a:t>
            </a:r>
            <a:r>
              <a:rPr lang="en-US" altLang="ja-JP" dirty="0" smtClean="0"/>
              <a:t> equation: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51766" y="2000674"/>
            <a:ext cx="188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Dirac </a:t>
            </a:r>
            <a:r>
              <a:rPr lang="en-US" altLang="ja-JP" dirty="0" err="1" smtClean="0"/>
              <a:t>eigenmode</a:t>
            </a:r>
            <a:r>
              <a:rPr lang="en-US" altLang="ja-JP" dirty="0" smtClean="0"/>
              <a:t>:</a:t>
            </a:r>
            <a:endParaRPr kumimoji="1" lang="ja-JP" altLang="en-US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|n \rangle&#10;\end{align*}&lt;/body&gt;&#10;  &lt;fcolor&gt;FF000000&lt;/fcolor&gt;&#10;  &lt;bcolor&gt;FFFFFFFF&lt;/bcolor&gt;&#10;  &lt;transparent&gt;True&lt;/transparent&gt;&#10;  &lt;resolution&gt;1800&lt;/resolution&gt;&#10;  &lt;imageh&gt;249&lt;/imageh&gt;&#10;  &lt;imagew&gt;258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7206" y="2066171"/>
            <a:ext cx="273049" cy="26352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251766" y="2364741"/>
            <a:ext cx="17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Dirac </a:t>
            </a:r>
            <a:r>
              <a:rPr lang="en-US" altLang="ja-JP" dirty="0" err="1" smtClean="0"/>
              <a:t>eigenvalue</a:t>
            </a:r>
            <a:r>
              <a:rPr lang="en-US" altLang="ja-JP" dirty="0" smtClean="0"/>
              <a:t>:</a:t>
            </a:r>
            <a:endParaRPr kumimoji="1" lang="ja-JP" altLang="en-US" dirty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def\slash#1{\not\!#1}&#10;\def\slashb#1{\not\!\!#1}&#10;\begin{align*} &#10;i\lambda_n&#10;\end{align*}&lt;/body&gt;&#10;  &lt;fcolor&gt;FF000000&lt;/fcolor&gt;&#10;  &lt;bcolor&gt;FFFFFFFF&lt;/bcolor&gt;&#10;  &lt;transparent&gt;True&lt;/transparent&gt;&#10;  &lt;resolution&gt;1800&lt;/resolution&gt;&#10;  &lt;imageh&gt;212&lt;/imageh&gt;&#10;  &lt;imagew&gt;339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4925" y="2455638"/>
            <a:ext cx="358773" cy="22436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3522703" y="2827310"/>
            <a:ext cx="252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Dirac </a:t>
            </a:r>
            <a:r>
              <a:rPr kumimoji="1" lang="en-US" altLang="ja-JP" dirty="0" err="1" smtClean="0"/>
              <a:t>eigenvalue</a:t>
            </a:r>
            <a:r>
              <a:rPr kumimoji="1" lang="en-US" altLang="ja-JP" dirty="0" smtClean="0"/>
              <a:t> density: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bar{q}q \rangle_{\rm IR}=-\frac{1}{V}\sum_{\lambda_n&amp;gt;\Lambda_{IR}}\frac{2m}{\lambda_n^2+m^2}&#10;\end{align*}&lt;/body&gt;&#10;  &lt;fcolor&gt;FF000000&lt;/fcolor&gt;&#10;  &lt;bcolor&gt;FFFFFFFF&lt;/bcolor&gt;&#10;  &lt;transparent&gt;True&lt;/transparent&gt;&#10;  &lt;resolution&gt;1800&lt;/resolution&gt;&#10;  &lt;imageh&gt;662&lt;/imageh&gt;&#10;  &lt;imagew&gt;3210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49009" y="4653903"/>
            <a:ext cx="3397241" cy="700616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sim 0 \ \ \ \ (\Lambda_{\rm IR}=0.5a^{-1}, \ m\rightarrow 0)&#10;\end{align*}&lt;/body&gt;&#10;  &lt;fcolor&gt;FF000000&lt;/fcolor&gt;&#10;  &lt;bcolor&gt;FFFFFFFF&lt;/bcolor&gt;&#10;  &lt;transparent&gt;True&lt;/transparent&gt;&#10;  &lt;resolution&gt;1800&lt;/resolution&gt;&#10;  &lt;imageh&gt;281&lt;/imageh&gt;&#10;  &lt;imagew&gt;325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2705" y="5496183"/>
            <a:ext cx="3440639" cy="297391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111071" y="4024409"/>
            <a:ext cx="288809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removing the essence of CSB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rho(\lambda)=\frac{1}{V}\sum_n\delta(\lambda-\lambda_n)&#10;\end{align*}&lt;/body&gt;&#10;  &lt;fcolor&gt;FF000000&lt;/fcolor&gt;&#10;  &lt;bcolor&gt;FFFFFFFF&lt;/bcolor&gt;&#10;  &lt;transparent&gt;True&lt;/transparent&gt;&#10;  &lt;resolution&gt;1800&lt;/resolution&gt;&#10;  &lt;imageh&gt;622&lt;/imageh&gt;&#10;  &lt;imagew&gt;2516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78" y="2793238"/>
            <a:ext cx="1988263" cy="49153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440481" y="6114352"/>
            <a:ext cx="455291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※This formalism is manifestly gauge invariant.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26968" y="3313216"/>
            <a:ext cx="228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Banks-Casher relation:</a:t>
            </a:r>
            <a:endParaRPr kumimoji="1" lang="ja-JP" altLang="en-US" dirty="0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langle \bar{q} q \rangle =-\lim_{m \to 0}\lim_{V \to \infty}\pi\langle \rho(0) \rangle&#10;\end{align*}&lt;/body&gt;&#10;  &lt;fcolor&gt;FF000000&lt;/fcolor&gt;&#10;  &lt;bcolor&gt;FFFFFFFF&lt;/bcolor&gt;&#10;  &lt;transparent&gt;True&lt;/transparent&gt;&#10;  &lt;resolution&gt;1800&lt;/resolution&gt;&#10;  &lt;imageh&gt;351&lt;/imageh&gt;&#10;  &lt;imagew&gt;2852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15" y="3393068"/>
            <a:ext cx="2824846" cy="3476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295463"/>
            <a:ext cx="3390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410075"/>
            <a:ext cx="3390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下矢印 9"/>
          <p:cNvSpPr/>
          <p:nvPr/>
        </p:nvSpPr>
        <p:spPr>
          <a:xfrm>
            <a:off x="484359" y="3650890"/>
            <a:ext cx="738800" cy="8142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4180" y="4011103"/>
            <a:ext cx="43973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removing low-lying Dirac modes(Dirac IR cut)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iff&#10;\end{align*}&lt;/body&gt;&#10;  &lt;fcolor&gt;FF000000&lt;/fcolor&gt;&#10;  &lt;bcolor&gt;FFFFFFFF&lt;/bcolor&gt;&#10;  &lt;transparent&gt;True&lt;/transparent&gt;&#10;  &lt;resolution&gt;1800&lt;/resolution&gt;&#10;  &lt;imageh&gt;137&lt;/imageh&gt;&#10;  &lt;imagew&gt;428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28" y="4102060"/>
            <a:ext cx="336238" cy="1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 L = 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 1 8 < / c u r s o r >  
 < / T e X T e X > 
</file>

<file path=customXml/itemProps1.xml><?xml version="1.0" encoding="utf-8"?>
<ds:datastoreItem xmlns:ds="http://schemas.openxmlformats.org/officeDocument/2006/customXml" ds:itemID="{2ECE7BC5-B318-4DF1-B0A7-441EED2D33A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5021</TotalTime>
  <Words>1602</Words>
  <Application>Microsoft Office PowerPoint</Application>
  <PresentationFormat>画面に合わせる (4:3)</PresentationFormat>
  <Paragraphs>337</Paragraphs>
  <Slides>26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Calibri Light</vt:lpstr>
      <vt:lpstr>Office テーマ</vt:lpstr>
      <vt:lpstr>A direct relation between confinement and chiral symmetry breaking  in temporally odd-number lattice QCD</vt:lpstr>
      <vt:lpstr>Contents</vt:lpstr>
      <vt:lpstr>Contents</vt:lpstr>
      <vt:lpstr>Introduction – Quark confinement</vt:lpstr>
      <vt:lpstr>Introduction – Chiral Symmetry Breaking</vt:lpstr>
      <vt:lpstr>Contents</vt:lpstr>
      <vt:lpstr>QCD phase transition at finite temperature</vt:lpstr>
      <vt:lpstr>QCD phase transition at finite temperature</vt:lpstr>
      <vt:lpstr>Confinement and Chiral Symmetry Breaking</vt:lpstr>
      <vt:lpstr>Confinement and Chiral Symmetry Breaking</vt:lpstr>
      <vt:lpstr>Contents</vt:lpstr>
      <vt:lpstr>A Direct Relation between Polyakov loop and Dirac mode in Temporally Odd Number Lattice</vt:lpstr>
      <vt:lpstr>Numerical Confirmation  of Analytical Relation (A)</vt:lpstr>
      <vt:lpstr>Kogut-Susskind (KS) Formalism</vt:lpstr>
      <vt:lpstr>Kogut-Susskind (KS) Formalism   Even Lattice</vt:lpstr>
      <vt:lpstr>Kogut-Susskind (KS) Formalism    Even Lattice</vt:lpstr>
      <vt:lpstr>New Modified KS Formalism  Temporally Odd Number Lattice</vt:lpstr>
      <vt:lpstr>New Modified KS Formalism  Temporally Odd Number Lattice</vt:lpstr>
      <vt:lpstr>Relation between  Dirac eigenmode and KS Dirac eigenmode </vt:lpstr>
      <vt:lpstr>Numerical Confirmation  of Analytical Relation (A)’</vt:lpstr>
      <vt:lpstr>Numerical Confirmation  of Analytical Relation (A)’</vt:lpstr>
      <vt:lpstr>Numerical Confirmation  of Analytical Relation (A)’</vt:lpstr>
      <vt:lpstr>Contribution of Low-Lying Dirac Modes  to Polyakov loop</vt:lpstr>
      <vt:lpstr>Contribution of Low-Lying Dirac Modes  to Polyakov loop</vt:lpstr>
      <vt:lpstr>Contribution of Low-Lying Dirac Modes  to Polyakov loop</vt:lpstr>
      <vt:lpstr>Conclusion and 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クォークの閉じ込めとカイラル対称性の対応の研究</dc:title>
  <dc:creator>mogu</dc:creator>
  <cp:lastModifiedBy>mogu</cp:lastModifiedBy>
  <cp:revision>252</cp:revision>
  <cp:lastPrinted>2013-07-29T13:28:20Z</cp:lastPrinted>
  <dcterms:created xsi:type="dcterms:W3CDTF">2013-05-20T07:53:07Z</dcterms:created>
  <dcterms:modified xsi:type="dcterms:W3CDTF">2013-07-29T13:35:09Z</dcterms:modified>
</cp:coreProperties>
</file>