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0" r:id="rId2"/>
    <p:sldId id="459" r:id="rId3"/>
    <p:sldId id="460" r:id="rId4"/>
    <p:sldId id="482" r:id="rId5"/>
    <p:sldId id="461" r:id="rId6"/>
    <p:sldId id="462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81" r:id="rId23"/>
    <p:sldId id="479" r:id="rId24"/>
    <p:sldId id="488" r:id="rId25"/>
    <p:sldId id="485" r:id="rId26"/>
    <p:sldId id="495" r:id="rId27"/>
    <p:sldId id="496" r:id="rId28"/>
    <p:sldId id="4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Rg st="1" end="30"/>
    <p:penClr>
      <a:schemeClr val="tx1"/>
    </p:penClr>
  </p:showPr>
  <p:clrMru>
    <a:srgbClr val="FCFB0A"/>
    <a:srgbClr val="006F00"/>
    <a:srgbClr val="0C096B"/>
    <a:srgbClr val="00096B"/>
    <a:srgbClr val="000052"/>
    <a:srgbClr val="FCFCFC"/>
    <a:srgbClr val="C8761D"/>
    <a:srgbClr val="1612BC"/>
    <a:srgbClr val="0862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9824" autoAdjust="0"/>
  </p:normalViewPr>
  <p:slideViewPr>
    <p:cSldViewPr snapToGrid="0" snapToObjects="1">
      <p:cViewPr>
        <p:scale>
          <a:sx n="114" d="100"/>
          <a:sy n="114" d="100"/>
        </p:scale>
        <p:origin x="-72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D1F33-94AC-D642-B253-D9DB8BADC706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C8B7-3FA3-AD4D-AC13-6AF5F7D70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C55A-6496-9A41-A9E5-29B22D50EAD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35C01-41BD-924F-B4C5-AFF548DF5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D9ED-AE5A-DC40-B53A-81B300E7B92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2028-5041-D943-AB99-E5888665B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8" Type="http://schemas.openxmlformats.org/officeDocument/2006/relationships/image" Target="../media/image53.pdf"/><Relationship Id="rId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d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df"/><Relationship Id="rId13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61.pdf"/><Relationship Id="rId9" Type="http://schemas.openxmlformats.org/officeDocument/2006/relationships/image" Target="../media/image62.png"/><Relationship Id="rId10" Type="http://schemas.openxmlformats.org/officeDocument/2006/relationships/image" Target="../media/image63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6" Type="http://schemas.openxmlformats.org/officeDocument/2006/relationships/image" Target="../media/image75.pdf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df"/><Relationship Id="rId3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df"/><Relationship Id="rId13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Relationship Id="rId4" Type="http://schemas.openxmlformats.org/officeDocument/2006/relationships/image" Target="../media/image81.pdf"/><Relationship Id="rId5" Type="http://schemas.openxmlformats.org/officeDocument/2006/relationships/image" Target="../media/image82.png"/><Relationship Id="rId6" Type="http://schemas.openxmlformats.org/officeDocument/2006/relationships/image" Target="../media/image83.pdf"/><Relationship Id="rId7" Type="http://schemas.openxmlformats.org/officeDocument/2006/relationships/image" Target="../media/image84.png"/><Relationship Id="rId8" Type="http://schemas.openxmlformats.org/officeDocument/2006/relationships/image" Target="../media/image85.pdf"/><Relationship Id="rId9" Type="http://schemas.openxmlformats.org/officeDocument/2006/relationships/image" Target="../media/image86.png"/><Relationship Id="rId10" Type="http://schemas.openxmlformats.org/officeDocument/2006/relationships/image" Target="../media/image87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df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df"/><Relationship Id="rId3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df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df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df"/><Relationship Id="rId3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df"/><Relationship Id="rId5" Type="http://schemas.openxmlformats.org/officeDocument/2006/relationships/image" Target="../media/image110.png"/><Relationship Id="rId6" Type="http://schemas.openxmlformats.org/officeDocument/2006/relationships/image" Target="../media/image111.pdf"/><Relationship Id="rId7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df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df"/><Relationship Id="rId5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df"/><Relationship Id="rId5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df"/><Relationship Id="rId3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df"/><Relationship Id="rId5" Type="http://schemas.openxmlformats.org/officeDocument/2006/relationships/image" Target="../media/image130.png"/><Relationship Id="rId6" Type="http://schemas.openxmlformats.org/officeDocument/2006/relationships/image" Target="../media/image131.pdf"/><Relationship Id="rId7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pdf"/><Relationship Id="rId3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37.pdf"/><Relationship Id="rId7" Type="http://schemas.openxmlformats.org/officeDocument/2006/relationships/image" Target="../media/image38.png"/><Relationship Id="rId8" Type="http://schemas.openxmlformats.org/officeDocument/2006/relationships/image" Target="../media/image39.pdf"/><Relationship Id="rId9" Type="http://schemas.openxmlformats.org/officeDocument/2006/relationships/image" Target="../media/image40.png"/><Relationship Id="rId10" Type="http://schemas.openxmlformats.org/officeDocument/2006/relationships/image" Target="../media/image41.pdf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207" y="356477"/>
            <a:ext cx="6506360" cy="111569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+mj-lt"/>
                <a:cs typeface="Comic Sans MS"/>
              </a:rPr>
              <a:t>Effective </a:t>
            </a:r>
            <a:r>
              <a:rPr lang="en-US" sz="2800" b="1" i="1" dirty="0" err="1" smtClean="0">
                <a:solidFill>
                  <a:schemeClr val="tx1"/>
                </a:solidFill>
                <a:latin typeface="+mj-lt"/>
                <a:cs typeface="Comic Sans MS"/>
              </a:rPr>
              <a:t>Polyakov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  <a:cs typeface="Comic Sans MS"/>
              </a:rPr>
              <a:t> line actions from the relative weights method </a:t>
            </a:r>
          </a:p>
          <a:p>
            <a:pPr algn="ctr"/>
            <a:endParaRPr lang="en-US" sz="1050" dirty="0">
              <a:solidFill>
                <a:schemeClr val="accent2">
                  <a:lumMod val="75000"/>
                </a:schemeClr>
              </a:solidFill>
              <a:latin typeface="+mj-lt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8950" y="2381647"/>
            <a:ext cx="363197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Jeff Greensite and Kurt </a:t>
            </a:r>
            <a:r>
              <a:rPr lang="en-US" sz="2000" dirty="0" err="1" smtClean="0"/>
              <a:t>Langfeld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70713" y="4024938"/>
            <a:ext cx="2462169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Lattice 2013</a:t>
            </a:r>
          </a:p>
          <a:p>
            <a:pPr algn="ctr"/>
            <a:r>
              <a:rPr lang="en-US" sz="2000" dirty="0" smtClean="0"/>
              <a:t>Mainz, Germany</a:t>
            </a:r>
          </a:p>
          <a:p>
            <a:pPr algn="ctr"/>
            <a:r>
              <a:rPr lang="en-US" sz="2000" dirty="0" smtClean="0"/>
              <a:t>July 2013</a:t>
            </a:r>
            <a:endParaRPr lang="en-US" sz="2000" dirty="0"/>
          </a:p>
        </p:txBody>
      </p:sp>
      <p:pic>
        <p:nvPicPr>
          <p:cNvPr id="6" name="Picture 5" descr="gutenber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41" y="3437025"/>
            <a:ext cx="2422928" cy="3230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5467" y="158657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1301.4977, 1305.0048, and in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534715"/>
            <a:ext cx="7564760" cy="61863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take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with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so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(relative factor of 2:                                                                          )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9138" y="1089025"/>
            <a:ext cx="4533900" cy="673100"/>
          </a:xfrm>
          <a:prstGeom prst="rect">
            <a:avLst/>
          </a:prstGeom>
          <a:solidFill>
            <a:srgbClr val="FCFB0A">
              <a:alpha val="41000"/>
            </a:srgb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47900" y="2471738"/>
            <a:ext cx="3746500" cy="647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22350" y="3994150"/>
            <a:ext cx="7378700" cy="990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981781" y="5967495"/>
            <a:ext cx="3327400" cy="520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367617"/>
            <a:ext cx="7564760" cy="59093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lattice momentum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large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data fits a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straight line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which determines c</a:t>
            </a:r>
            <a:r>
              <a:rPr lang="en-US" baseline="-25000" dirty="0" smtClean="0"/>
              <a:t>1</a:t>
            </a:r>
            <a:r>
              <a:rPr lang="en-US" dirty="0" smtClean="0"/>
              <a:t> , c</a:t>
            </a:r>
            <a:r>
              <a:rPr lang="en-US" baseline="-25000" dirty="0" smtClean="0"/>
              <a:t>2</a:t>
            </a:r>
            <a:r>
              <a:rPr lang="en-US" dirty="0" smtClean="0"/>
              <a:t> , and                                at large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dirty="0" smtClean="0"/>
              <a:t>  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If it were true that                                at all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dirty="0" smtClean="0"/>
              <a:t> , it would mean that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which is long-range (violates </a:t>
            </a:r>
            <a:r>
              <a:rPr lang="en-US" dirty="0" err="1" smtClean="0"/>
              <a:t>Svetitsky-Yaffe</a:t>
            </a:r>
            <a:r>
              <a:rPr lang="en-US" dirty="0" smtClean="0"/>
              <a:t> assumption).</a:t>
            </a:r>
          </a:p>
        </p:txBody>
      </p:sp>
      <p:pic>
        <p:nvPicPr>
          <p:cNvPr id="4" name="Picture 3" descr="d24a0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72989" y="367617"/>
            <a:ext cx="4572000" cy="3200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52073" y="961503"/>
            <a:ext cx="19939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71575" y="2803525"/>
            <a:ext cx="1689100" cy="520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700634" y="3678238"/>
            <a:ext cx="13335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678113" y="4491038"/>
            <a:ext cx="12827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736850" y="5054600"/>
            <a:ext cx="2768600" cy="673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423316"/>
            <a:ext cx="7564760" cy="59093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make the simplest modification: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and determine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  from a fit to the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L</a:t>
            </a:r>
            <a:r>
              <a:rPr lang="en-US" dirty="0" smtClean="0"/>
              <a:t> →  0  data.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= 3 works nicely.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20888" y="1216025"/>
            <a:ext cx="4914900" cy="800100"/>
          </a:xfrm>
          <a:prstGeom prst="rect">
            <a:avLst/>
          </a:prstGeom>
        </p:spPr>
      </p:pic>
      <p:pic>
        <p:nvPicPr>
          <p:cNvPr id="5" name="Picture 4" descr="kernel24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27667" y="2925040"/>
            <a:ext cx="4574148" cy="3201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303368"/>
            <a:ext cx="7564760" cy="535531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with  c</a:t>
            </a:r>
            <a:r>
              <a:rPr lang="en-US" baseline="-25000" dirty="0" smtClean="0"/>
              <a:t>1</a:t>
            </a:r>
            <a:r>
              <a:rPr lang="en-US" dirty="0" smtClean="0"/>
              <a:t>  ,  c</a:t>
            </a:r>
            <a:r>
              <a:rPr lang="en-US" baseline="-25000" dirty="0" smtClean="0"/>
              <a:t>2</a:t>
            </a:r>
            <a:r>
              <a:rPr lang="en-US" dirty="0" smtClean="0"/>
              <a:t>  ,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   determined from the  </a:t>
            </a:r>
            <a:r>
              <a:rPr lang="en-US" dirty="0" err="1" smtClean="0"/>
              <a:t>dS</a:t>
            </a:r>
            <a:r>
              <a:rPr lang="en-US" baseline="-25000" dirty="0" err="1" smtClean="0"/>
              <a:t>P</a:t>
            </a:r>
            <a:r>
              <a:rPr lang="en-US" dirty="0" err="1" smtClean="0"/>
              <a:t>/da</a:t>
            </a:r>
            <a:r>
              <a:rPr lang="en-US" baseline="-25000" dirty="0" err="1" smtClean="0"/>
              <a:t>k</a:t>
            </a:r>
            <a:r>
              <a:rPr lang="en-US" dirty="0" smtClean="0"/>
              <a:t>  data.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So, how well does it work?   The obvious test:   compare </a:t>
            </a:r>
            <a:r>
              <a:rPr lang="en-US" dirty="0" err="1" smtClean="0"/>
              <a:t>correlators</a:t>
            </a: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in both the effective theory, and the underlying lattice gauge theory.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1950021" y="266700"/>
            <a:ext cx="4132981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Effective </a:t>
            </a:r>
            <a:r>
              <a:rPr lang="en-US" sz="2400" dirty="0" err="1" smtClean="0">
                <a:solidFill>
                  <a:schemeClr val="tx1"/>
                </a:solidFill>
              </a:rPr>
              <a:t>Polyakov</a:t>
            </a:r>
            <a:r>
              <a:rPr lang="en-US" sz="2400" dirty="0" smtClean="0">
                <a:solidFill>
                  <a:schemeClr val="tx1"/>
                </a:solidFill>
              </a:rPr>
              <a:t> Line Action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5138" y="1568450"/>
            <a:ext cx="5664200" cy="850900"/>
          </a:xfrm>
          <a:prstGeom prst="rect">
            <a:avLst/>
          </a:prstGeom>
          <a:solidFill>
            <a:srgbClr val="FCFB0A">
              <a:alpha val="62000"/>
            </a:srgbClr>
          </a:solidFill>
          <a:ln>
            <a:solidFill>
              <a:srgbClr val="800000"/>
            </a:solidFill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20289" y="3008313"/>
            <a:ext cx="4914900" cy="800100"/>
          </a:xfrm>
          <a:prstGeom prst="rect">
            <a:avLst/>
          </a:prstGeom>
          <a:solidFill>
            <a:srgbClr val="FCFB0A">
              <a:alpha val="57000"/>
            </a:srgbClr>
          </a:solidFill>
          <a:ln>
            <a:solidFill>
              <a:srgbClr val="800000"/>
            </a:solidFill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22538" y="5697538"/>
            <a:ext cx="3822700" cy="27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423316"/>
            <a:ext cx="7564760" cy="5447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l-GR" dirty="0" smtClean="0"/>
              <a:t>β=2.2, 24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4</a:t>
            </a: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sz="2000" i="1" dirty="0" smtClean="0">
                <a:solidFill>
                  <a:srgbClr val="800000"/>
                </a:solidFill>
              </a:rPr>
              <a:t>Agreement to O(10 </a:t>
            </a:r>
            <a:r>
              <a:rPr lang="en-US" sz="2000" i="1" baseline="30000" dirty="0" smtClean="0">
                <a:solidFill>
                  <a:srgbClr val="800000"/>
                </a:solidFill>
              </a:rPr>
              <a:t>-5</a:t>
            </a:r>
            <a:r>
              <a:rPr lang="en-US" sz="2000" i="1" dirty="0" smtClean="0">
                <a:solidFill>
                  <a:srgbClr val="800000"/>
                </a:solidFill>
              </a:rPr>
              <a:t>)  </a:t>
            </a:r>
            <a:r>
              <a:rPr lang="en-US" sz="2000" i="1" dirty="0" smtClean="0">
                <a:solidFill>
                  <a:srgbClr val="800000"/>
                </a:solidFill>
              </a:rPr>
              <a:t>!</a:t>
            </a:r>
            <a:endParaRPr lang="en-US" sz="2000" i="1" dirty="0" smtClean="0">
              <a:solidFill>
                <a:srgbClr val="800000"/>
              </a:solidFill>
            </a:endParaRPr>
          </a:p>
        </p:txBody>
      </p:sp>
      <p:pic>
        <p:nvPicPr>
          <p:cNvPr id="4" name="Picture 3" descr="corrax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5488" y="-1368425"/>
            <a:ext cx="529907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300777"/>
            <a:ext cx="7564760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i="1" dirty="0" smtClean="0">
                <a:solidFill>
                  <a:srgbClr val="800000"/>
                </a:solidFill>
              </a:rPr>
              <a:t>                       </a:t>
            </a:r>
          </a:p>
        </p:txBody>
      </p:sp>
      <p:pic>
        <p:nvPicPr>
          <p:cNvPr id="6" name="Picture 5" descr="pot16_22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78064" y="-454300"/>
            <a:ext cx="3974844" cy="5144195"/>
          </a:xfrm>
          <a:prstGeom prst="rect">
            <a:avLst/>
          </a:prstGeom>
        </p:spPr>
      </p:pic>
      <p:pic>
        <p:nvPicPr>
          <p:cNvPr id="7" name="Picture 6" descr="pot16_2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78695" y="-454025"/>
            <a:ext cx="3953136" cy="511610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74888" y="4684713"/>
            <a:ext cx="1333500" cy="279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38813" y="4605338"/>
            <a:ext cx="1333500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336800" y="636588"/>
            <a:ext cx="939800" cy="241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921375" y="669925"/>
            <a:ext cx="812800" cy="24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303368"/>
            <a:ext cx="7564760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The data fits    c</a:t>
            </a:r>
            <a:r>
              <a:rPr lang="en-US" baseline="-25000" dirty="0" smtClean="0"/>
              <a:t>1</a:t>
            </a:r>
            <a:r>
              <a:rPr lang="en-US" dirty="0" smtClean="0"/>
              <a:t> - 2c</a:t>
            </a:r>
            <a:r>
              <a:rPr lang="en-US" baseline="-25000" dirty="0" smtClean="0"/>
              <a:t>2</a:t>
            </a:r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2  </a:t>
            </a:r>
            <a:r>
              <a:rPr lang="en-US" dirty="0" smtClean="0"/>
              <a:t>over the whole range, which implies  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a nearest-neighbor coupling.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1950021" y="266700"/>
            <a:ext cx="4690033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A test at strong-coupling:  </a:t>
            </a:r>
            <a:r>
              <a:rPr lang="el-GR" sz="2000" dirty="0" smtClean="0">
                <a:solidFill>
                  <a:schemeClr val="tx1"/>
                </a:solidFill>
              </a:rPr>
              <a:t>β = 1.2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4" name="Picture 3" descr="comfit1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90661" y="1240545"/>
            <a:ext cx="4572000" cy="3200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7238" y="5176425"/>
            <a:ext cx="2451100" cy="520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623834"/>
            <a:ext cx="7932414" cy="28623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The result, compared to S</a:t>
            </a:r>
            <a:r>
              <a:rPr lang="en-US" baseline="-25000" dirty="0" smtClean="0"/>
              <a:t>P</a:t>
            </a:r>
            <a:r>
              <a:rPr lang="en-US" dirty="0" smtClean="0"/>
              <a:t> determined from a lowest-order strong coupling expansion at </a:t>
            </a:r>
            <a:r>
              <a:rPr lang="el-GR" dirty="0" smtClean="0"/>
              <a:t>β</a:t>
            </a:r>
            <a:r>
              <a:rPr lang="en-US" dirty="0" smtClean="0"/>
              <a:t>=1.2, is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91858" y="1846263"/>
            <a:ext cx="72644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025" y="1236528"/>
            <a:ext cx="7564760" cy="480131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We now add a fixed-modulus scalar field to the action, breaking the Z</a:t>
            </a:r>
            <a:r>
              <a:rPr lang="en-US" baseline="-25000" dirty="0" smtClean="0"/>
              <a:t>2</a:t>
            </a:r>
            <a:r>
              <a:rPr lang="en-US" dirty="0" smtClean="0"/>
              <a:t> center symmetry: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we work at </a:t>
            </a:r>
            <a:r>
              <a:rPr lang="el-GR" dirty="0" smtClean="0"/>
              <a:t> κ = 0.75</a:t>
            </a:r>
            <a:r>
              <a:rPr lang="en-US" dirty="0" smtClean="0"/>
              <a:t>  and</a:t>
            </a:r>
            <a:r>
              <a:rPr lang="el-GR" dirty="0" smtClean="0"/>
              <a:t>   β = 2.2 </a:t>
            </a:r>
            <a:r>
              <a:rPr lang="en-US" dirty="0" smtClean="0"/>
              <a:t>  on a 24</a:t>
            </a:r>
            <a:r>
              <a:rPr lang="en-US" baseline="30000" dirty="0" smtClean="0"/>
              <a:t>3 </a:t>
            </a:r>
            <a:r>
              <a:rPr lang="en-US" dirty="0" smtClean="0"/>
              <a:t>X 4  lattice as before.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This time, the PLA picks up a Z</a:t>
            </a:r>
            <a:r>
              <a:rPr lang="en-US" baseline="-25000" dirty="0" smtClean="0"/>
              <a:t>2</a:t>
            </a:r>
            <a:r>
              <a:rPr lang="en-US" dirty="0" smtClean="0"/>
              <a:t>-symmetry breaking term which is linear in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>
              <a:buClr>
                <a:srgbClr val="800000"/>
              </a:buClr>
            </a:pPr>
            <a:endParaRPr lang="en-US" baseline="-25000" dirty="0" smtClean="0"/>
          </a:p>
          <a:p>
            <a:pPr>
              <a:buClr>
                <a:srgbClr val="800000"/>
              </a:buClr>
            </a:pPr>
            <a:endParaRPr lang="en-US" baseline="-25000" dirty="0" smtClean="0"/>
          </a:p>
          <a:p>
            <a:pPr>
              <a:buClr>
                <a:srgbClr val="800000"/>
              </a:buClr>
            </a:pPr>
            <a:endParaRPr lang="en-US" baseline="-25000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The first term is linear in  a</a:t>
            </a:r>
            <a:r>
              <a:rPr lang="en-US" baseline="-25000" dirty="0" smtClean="0"/>
              <a:t>0</a:t>
            </a:r>
            <a:r>
              <a:rPr lang="en-US" dirty="0" smtClean="0"/>
              <a:t>  ,   which we can determine from the dS/da</a:t>
            </a:r>
            <a:r>
              <a:rPr lang="en-US" baseline="-25000" dirty="0" smtClean="0"/>
              <a:t>0</a:t>
            </a:r>
            <a:r>
              <a:rPr lang="en-US" dirty="0" smtClean="0"/>
              <a:t>  data.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3086406" y="266700"/>
            <a:ext cx="2595519" cy="401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Adding a Matter Field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5900" y="2208213"/>
            <a:ext cx="6540500" cy="685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16050" y="4621213"/>
            <a:ext cx="5969000" cy="673100"/>
          </a:xfrm>
          <a:prstGeom prst="rect">
            <a:avLst/>
          </a:prstGeom>
          <a:solidFill>
            <a:srgbClr val="FFFF00">
              <a:alpha val="51000"/>
            </a:srgbClr>
          </a:solidFill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445596"/>
            <a:ext cx="7564760" cy="61863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</p:txBody>
      </p:sp>
      <p:pic>
        <p:nvPicPr>
          <p:cNvPr id="4" name="Picture 3" descr="zmode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21200" y="779793"/>
            <a:ext cx="3692080" cy="2584456"/>
          </a:xfrm>
          <a:prstGeom prst="rect">
            <a:avLst/>
          </a:prstGeom>
        </p:spPr>
      </p:pic>
      <p:pic>
        <p:nvPicPr>
          <p:cNvPr id="5" name="Picture 4" descr="zmodeh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21200" y="3847286"/>
            <a:ext cx="3692080" cy="258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2090" y="1336788"/>
            <a:ext cx="3152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 dS/da</a:t>
            </a:r>
            <a:r>
              <a:rPr lang="en-US" baseline="-25000" dirty="0" smtClean="0"/>
              <a:t>0</a:t>
            </a:r>
            <a:r>
              <a:rPr lang="en-US" dirty="0" smtClean="0"/>
              <a:t>  data at</a:t>
            </a:r>
          </a:p>
          <a:p>
            <a:endParaRPr lang="en-US" dirty="0" smtClean="0"/>
          </a:p>
          <a:p>
            <a:r>
              <a:rPr lang="el-GR" dirty="0" smtClean="0"/>
              <a:t>β=2.2 , κ = 0.75 ,  24</a:t>
            </a:r>
            <a:r>
              <a:rPr lang="en-US" baseline="30000" dirty="0" smtClean="0"/>
              <a:t>3</a:t>
            </a:r>
            <a:r>
              <a:rPr lang="en-US" dirty="0" smtClean="0"/>
              <a:t> X  4</a:t>
            </a:r>
          </a:p>
          <a:p>
            <a:endParaRPr lang="en-US" dirty="0" smtClean="0"/>
          </a:p>
          <a:p>
            <a:r>
              <a:rPr lang="en-US" dirty="0" smtClean="0"/>
              <a:t>shown over a large (upper) and small (lower) range of </a:t>
            </a:r>
            <a:r>
              <a:rPr lang="el-GR" dirty="0" smtClean="0"/>
              <a:t>α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coefficient  c</a:t>
            </a:r>
            <a:r>
              <a:rPr lang="en-US" baseline="-25000" dirty="0" smtClean="0"/>
              <a:t>0</a:t>
            </a:r>
            <a:r>
              <a:rPr lang="en-US" dirty="0" smtClean="0"/>
              <a:t> of the linear term in S</a:t>
            </a:r>
            <a:r>
              <a:rPr lang="en-US" baseline="-25000" dirty="0" smtClean="0"/>
              <a:t>P  </a:t>
            </a:r>
            <a:r>
              <a:rPr lang="en-US" dirty="0" smtClean="0"/>
              <a:t>is  determined from                   the  intercept with the y-axis. 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303368"/>
            <a:ext cx="7564760" cy="5170647"/>
          </a:xfrm>
          <a:prstGeom prst="rect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Start with lattice gauge theory, and integrate out all </a:t>
            </a:r>
            <a:r>
              <a:rPr lang="en-US" dirty="0" err="1" smtClean="0"/>
              <a:t>d.o.f</a:t>
            </a:r>
            <a:r>
              <a:rPr lang="en-US" dirty="0" smtClean="0"/>
              <a:t>. subject to the constraint that the </a:t>
            </a:r>
            <a:r>
              <a:rPr lang="en-US" dirty="0" err="1" smtClean="0"/>
              <a:t>Polyakov</a:t>
            </a:r>
            <a:r>
              <a:rPr lang="en-US" dirty="0" smtClean="0"/>
              <a:t> lines are held fixed.  In temporal gauge: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Motivation: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 lvl="1">
              <a:buClr>
                <a:srgbClr val="800000"/>
              </a:buClr>
              <a:buFont typeface="Wingdings" charset="2"/>
              <a:buChar char="Ø"/>
            </a:pPr>
            <a:r>
              <a:rPr lang="en-US" dirty="0" smtClean="0"/>
              <a:t>   possible insight into the </a:t>
            </a:r>
            <a:r>
              <a:rPr lang="en-US" dirty="0" err="1" smtClean="0"/>
              <a:t>deconfinement</a:t>
            </a:r>
            <a:r>
              <a:rPr lang="en-US" dirty="0" smtClean="0"/>
              <a:t> transition</a:t>
            </a:r>
          </a:p>
          <a:p>
            <a:pPr lvl="1">
              <a:buClr>
                <a:srgbClr val="800000"/>
              </a:buClr>
              <a:buFont typeface="Arial"/>
              <a:buChar char="•"/>
            </a:pPr>
            <a:endParaRPr lang="en-US" dirty="0" smtClean="0">
              <a:ln>
                <a:solidFill>
                  <a:srgbClr val="800000"/>
                </a:solidFill>
              </a:ln>
            </a:endParaRPr>
          </a:p>
          <a:p>
            <a:pPr lvl="1">
              <a:buClr>
                <a:srgbClr val="800000"/>
              </a:buClr>
              <a:buFont typeface="Wingdings" charset="2"/>
              <a:buChar char="Ø"/>
            </a:pPr>
            <a:r>
              <a:rPr lang="en-US" dirty="0" smtClean="0"/>
              <a:t>   address the sign problem    </a:t>
            </a:r>
            <a:r>
              <a:rPr lang="en-US" sz="2400" dirty="0" smtClean="0">
                <a:solidFill>
                  <a:srgbClr val="FF0000"/>
                </a:solidFill>
              </a:rPr>
              <a:t>✔</a:t>
            </a:r>
            <a:endParaRPr lang="en-US" dirty="0" smtClean="0"/>
          </a:p>
          <a:p>
            <a:pPr lvl="1">
              <a:buClr>
                <a:srgbClr val="800000"/>
              </a:buClr>
              <a:buFont typeface="Arial"/>
              <a:buChar char="•"/>
            </a:pPr>
            <a:endParaRPr lang="en-US" dirty="0" smtClean="0"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a:endParaRPr>
          </a:p>
          <a:p>
            <a:pPr>
              <a:buClr>
                <a:srgbClr val="800000"/>
              </a:buClr>
            </a:pPr>
            <a:r>
              <a:rPr lang="en-US" dirty="0" err="1" smtClean="0"/>
              <a:t>PLAs</a:t>
            </a:r>
            <a:r>
              <a:rPr lang="en-US" dirty="0" smtClean="0"/>
              <a:t> with a chemical potential  ⇒  solve  by dual representation, stochastic      quantization, reweighting, mean field…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i="1" dirty="0" smtClean="0">
                <a:solidFill>
                  <a:srgbClr val="800000"/>
                </a:solidFill>
              </a:rPr>
              <a:t>The problem is to find the PLA corresponding to lattice QCD.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1950021" y="266700"/>
            <a:ext cx="4690033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Effective </a:t>
            </a:r>
            <a:r>
              <a:rPr lang="en-US" sz="2400" dirty="0" err="1" smtClean="0">
                <a:solidFill>
                  <a:schemeClr val="tx1"/>
                </a:solidFill>
              </a:rPr>
              <a:t>Polyakov</a:t>
            </a:r>
            <a:r>
              <a:rPr lang="en-US" sz="2400" dirty="0" smtClean="0">
                <a:solidFill>
                  <a:schemeClr val="tx1"/>
                </a:solidFill>
              </a:rPr>
              <a:t> Line Action (PLA)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8850" y="2515583"/>
            <a:ext cx="7061200" cy="762000"/>
          </a:xfrm>
          <a:prstGeom prst="rect">
            <a:avLst/>
          </a:prstGeom>
          <a:solidFill>
            <a:srgbClr val="FCFB0A">
              <a:alpha val="59000"/>
            </a:srgb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412176"/>
            <a:ext cx="7564760" cy="56323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Our effective theory gives the blue triangles  c</a:t>
            </a:r>
            <a:r>
              <a:rPr lang="en-US" baseline="-25000" dirty="0" smtClean="0"/>
              <a:t>0</a:t>
            </a:r>
            <a:r>
              <a:rPr lang="en-US" dirty="0" smtClean="0"/>
              <a:t> = 0.0236(14).  We get a perfect fit if we use a value  c</a:t>
            </a:r>
            <a:r>
              <a:rPr lang="en-US" baseline="-25000" dirty="0" smtClean="0"/>
              <a:t>0</a:t>
            </a:r>
            <a:r>
              <a:rPr lang="en-US" dirty="0" smtClean="0"/>
              <a:t> = 0.02165  (red circles)  about  1.4 </a:t>
            </a:r>
            <a:r>
              <a:rPr lang="el-GR" dirty="0" smtClean="0"/>
              <a:t>σ</a:t>
            </a:r>
            <a:r>
              <a:rPr lang="en-US" dirty="0" smtClean="0"/>
              <a:t>  from our estimate. </a:t>
            </a:r>
          </a:p>
        </p:txBody>
      </p:sp>
      <p:pic>
        <p:nvPicPr>
          <p:cNvPr id="4" name="Picture 3" descr="corr2_hi_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1135" y="-1568262"/>
            <a:ext cx="5299075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303368"/>
            <a:ext cx="7564760" cy="535531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As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before, generate a </a:t>
            </a:r>
            <a:r>
              <a:rPr lang="en-US" dirty="0" err="1" smtClean="0"/>
              <a:t>thermalized</a:t>
            </a:r>
            <a:r>
              <a:rPr lang="en-US" dirty="0" smtClean="0"/>
              <a:t> configuration, extract the </a:t>
            </a:r>
            <a:r>
              <a:rPr lang="en-US" dirty="0" err="1" smtClean="0"/>
              <a:t>Polyakov</a:t>
            </a:r>
            <a:r>
              <a:rPr lang="en-US" dirty="0" smtClean="0"/>
              <a:t> lines, Fourier decompose, and set one momentum mode,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=0.  The resulting configuration is         .   Then construct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and from these the corresponding </a:t>
            </a:r>
            <a:r>
              <a:rPr lang="en-US" dirty="0" err="1" smtClean="0"/>
              <a:t>holonomies</a:t>
            </a:r>
            <a:r>
              <a:rPr lang="en-US" dirty="0" smtClean="0"/>
              <a:t>   </a:t>
            </a:r>
            <a:r>
              <a:rPr lang="en-US" dirty="0" err="1" smtClean="0"/>
              <a:t>U’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   </a:t>
            </a:r>
            <a:r>
              <a:rPr lang="en-US" dirty="0" smtClean="0"/>
              <a:t>and   </a:t>
            </a:r>
            <a:r>
              <a:rPr lang="en-US" dirty="0" err="1" smtClean="0"/>
              <a:t>U”</a:t>
            </a:r>
            <a:r>
              <a:rPr lang="en-US" baseline="-25000" dirty="0" err="1" smtClean="0"/>
              <a:t>x</a:t>
            </a:r>
            <a:r>
              <a:rPr lang="en-US" dirty="0" smtClean="0"/>
              <a:t>  .   This is not quite as straightforward as for SU(2), but it can be done.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Then we compute                                           by relative weights.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sz="2000" u="sng" dirty="0" smtClean="0">
                <a:solidFill>
                  <a:srgbClr val="800000"/>
                </a:solidFill>
              </a:rPr>
              <a:t>A complication</a:t>
            </a: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u="sng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       The data indicates, in addition to the bilinear term, also the presence of a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       </a:t>
            </a:r>
            <a:r>
              <a:rPr lang="en-US" i="1" dirty="0" err="1" smtClean="0">
                <a:solidFill>
                  <a:srgbClr val="800000"/>
                </a:solidFill>
              </a:rPr>
              <a:t>quadrilinear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term.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2161700" y="266700"/>
            <a:ext cx="3932443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Preliminary results for SU(3)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81250" y="2431938"/>
            <a:ext cx="3251200" cy="1130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81250" y="1917700"/>
            <a:ext cx="228600" cy="24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76538" y="4705350"/>
            <a:ext cx="1778000" cy="66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13" y="345337"/>
            <a:ext cx="8456041" cy="43396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i="1" dirty="0" smtClean="0">
                <a:solidFill>
                  <a:srgbClr val="800000"/>
                </a:solidFill>
              </a:rPr>
              <a:t>                             </a:t>
            </a:r>
            <a:r>
              <a:rPr lang="en-US" sz="2400" dirty="0" smtClean="0"/>
              <a:t>SU(2)                                                       SU(3)</a:t>
            </a:r>
            <a:endParaRPr lang="en-US" i="1" dirty="0" smtClean="0">
              <a:solidFill>
                <a:srgbClr val="800000"/>
              </a:solidFill>
            </a:endParaRPr>
          </a:p>
        </p:txBody>
      </p:sp>
      <p:pic>
        <p:nvPicPr>
          <p:cNvPr id="4" name="Picture 3" descr="zmode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4771" y="1104335"/>
            <a:ext cx="3790084" cy="2653059"/>
          </a:xfrm>
          <a:prstGeom prst="rect">
            <a:avLst/>
          </a:prstGeom>
        </p:spPr>
      </p:pic>
      <p:pic>
        <p:nvPicPr>
          <p:cNvPr id="5" name="Picture 4" descr="zmode_su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9968" y="1104335"/>
            <a:ext cx="3844312" cy="26910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177" y="334196"/>
            <a:ext cx="8103235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we find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with kernel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 and constants  c</a:t>
            </a:r>
            <a:r>
              <a:rPr lang="en-US" baseline="-25000" dirty="0" smtClean="0"/>
              <a:t>1</a:t>
            </a:r>
            <a:r>
              <a:rPr lang="en-US" dirty="0" smtClean="0"/>
              <a:t> , c</a:t>
            </a:r>
            <a:r>
              <a:rPr lang="en-US" baseline="-25000" dirty="0" smtClean="0"/>
              <a:t>2</a:t>
            </a:r>
            <a:r>
              <a:rPr lang="en-US" dirty="0" smtClean="0"/>
              <a:t> ,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 ,  q</a:t>
            </a:r>
            <a:r>
              <a:rPr lang="en-US" baseline="-25000" dirty="0" smtClean="0"/>
              <a:t>1 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r>
              <a:rPr lang="en-US" dirty="0" smtClean="0"/>
              <a:t>  determined from the data.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49338" y="1111938"/>
            <a:ext cx="7213600" cy="1676400"/>
          </a:xfrm>
          <a:prstGeom prst="rect">
            <a:avLst/>
          </a:prstGeom>
          <a:solidFill>
            <a:srgbClr val="FCFB0A">
              <a:alpha val="35000"/>
            </a:srgb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89113" y="3979863"/>
            <a:ext cx="5689600" cy="774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35" y="579275"/>
            <a:ext cx="8422619" cy="49552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  <a:r>
              <a:rPr lang="en-US" sz="2000" dirty="0" smtClean="0"/>
              <a:t>Results – including off-axis points,  at   </a:t>
            </a: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sz="2000" dirty="0" smtClean="0"/>
              <a:t>                    </a:t>
            </a:r>
            <a:r>
              <a:rPr lang="el-GR" sz="2000" dirty="0" smtClean="0">
                <a:solidFill>
                  <a:srgbClr val="800000"/>
                </a:solidFill>
              </a:rPr>
              <a:t>β = 5.</a:t>
            </a:r>
            <a:r>
              <a:rPr lang="en-US" sz="2000" dirty="0" smtClean="0">
                <a:solidFill>
                  <a:srgbClr val="800000"/>
                </a:solidFill>
              </a:rPr>
              <a:t>6</a:t>
            </a:r>
            <a:r>
              <a:rPr lang="el-GR" sz="2000" dirty="0" smtClean="0">
                <a:solidFill>
                  <a:srgbClr val="800000"/>
                </a:solidFill>
              </a:rPr>
              <a:t> ,  Ν</a:t>
            </a:r>
            <a:r>
              <a:rPr lang="en-US" sz="2000" baseline="-25000" dirty="0" err="1" smtClean="0">
                <a:solidFill>
                  <a:srgbClr val="800000"/>
                </a:solidFill>
              </a:rPr>
              <a:t>t</a:t>
            </a:r>
            <a:r>
              <a:rPr lang="en-US" sz="2000" dirty="0" smtClean="0">
                <a:solidFill>
                  <a:srgbClr val="800000"/>
                </a:solidFill>
              </a:rPr>
              <a:t> = 6                    and                     </a:t>
            </a:r>
            <a:r>
              <a:rPr lang="el-GR" sz="2000" dirty="0" smtClean="0">
                <a:solidFill>
                  <a:srgbClr val="800000"/>
                </a:solidFill>
              </a:rPr>
              <a:t>β = 5.5 ,  Ν</a:t>
            </a:r>
            <a:r>
              <a:rPr lang="en-US" sz="2000" baseline="-25000" dirty="0" err="1" smtClean="0">
                <a:solidFill>
                  <a:srgbClr val="800000"/>
                </a:solidFill>
              </a:rPr>
              <a:t>t</a:t>
            </a:r>
            <a:r>
              <a:rPr lang="en-US" sz="2000" dirty="0" smtClean="0">
                <a:solidFill>
                  <a:srgbClr val="800000"/>
                </a:solidFill>
              </a:rPr>
              <a:t> = 4 </a:t>
            </a:r>
          </a:p>
          <a:p>
            <a:pPr>
              <a:buClr>
                <a:srgbClr val="800000"/>
              </a:buClr>
            </a:pPr>
            <a:r>
              <a:rPr lang="en-US" sz="1600" dirty="0" smtClean="0">
                <a:solidFill>
                  <a:srgbClr val="800000"/>
                </a:solidFill>
              </a:rPr>
              <a:t>                         (includes off-axis points)</a:t>
            </a: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rgbClr val="800000"/>
                </a:solidFill>
              </a:rPr>
              <a:t> </a:t>
            </a:r>
          </a:p>
          <a:p>
            <a:pPr>
              <a:buClr>
                <a:srgbClr val="800000"/>
              </a:buClr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sz="2000" dirty="0" smtClean="0"/>
          </a:p>
        </p:txBody>
      </p:sp>
      <p:pic>
        <p:nvPicPr>
          <p:cNvPr id="6" name="Picture 5" descr="corr56T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1747" y="2116578"/>
            <a:ext cx="3670365" cy="2569255"/>
          </a:xfrm>
          <a:prstGeom prst="rect">
            <a:avLst/>
          </a:prstGeom>
        </p:spPr>
      </p:pic>
      <p:pic>
        <p:nvPicPr>
          <p:cNvPr id="5" name="Picture 4" descr="onax5p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34400" y="1999770"/>
            <a:ext cx="3934172" cy="2753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069430"/>
            <a:ext cx="7564760" cy="535531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Once we have obtained the PLA  S</a:t>
            </a:r>
            <a:r>
              <a:rPr lang="en-US" baseline="-25000" dirty="0" smtClean="0"/>
              <a:t>P   </a:t>
            </a:r>
            <a:r>
              <a:rPr lang="en-US" dirty="0" smtClean="0"/>
              <a:t>at  </a:t>
            </a:r>
            <a:r>
              <a:rPr lang="el-GR" dirty="0" smtClean="0"/>
              <a:t>μ</a:t>
            </a:r>
            <a:r>
              <a:rPr lang="en-US" dirty="0" smtClean="0"/>
              <a:t>=0 , we get the PLA at  </a:t>
            </a:r>
            <a:r>
              <a:rPr lang="el-GR" dirty="0" smtClean="0"/>
              <a:t>μ</a:t>
            </a:r>
            <a:r>
              <a:rPr lang="en-US" dirty="0" smtClean="0"/>
              <a:t>≠0  by a simple substitution: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 lvl="1">
              <a:buClr>
                <a:srgbClr val="800000"/>
              </a:buClr>
              <a:buFont typeface="Lucida Grande"/>
              <a:buChar char="Q"/>
            </a:pPr>
            <a:r>
              <a:rPr lang="en-US" dirty="0" err="1" smtClean="0">
                <a:solidFill>
                  <a:srgbClr val="800000"/>
                </a:solidFill>
              </a:rPr>
              <a:t>uestion</a:t>
            </a:r>
            <a:r>
              <a:rPr lang="en-US" dirty="0" smtClean="0"/>
              <a:t>:  Why is that the right thing to do?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 lvl="1">
              <a:buClr>
                <a:srgbClr val="800000"/>
              </a:buClr>
              <a:buFont typeface="Lucida Grande"/>
              <a:buChar char="A"/>
            </a:pPr>
            <a:r>
              <a:rPr lang="en-US" dirty="0" err="1" smtClean="0">
                <a:solidFill>
                  <a:srgbClr val="800000"/>
                </a:solidFill>
              </a:rPr>
              <a:t>nswer</a:t>
            </a:r>
            <a:r>
              <a:rPr lang="en-US" dirty="0" smtClean="0"/>
              <a:t>:   This is the correct substitution to all orders in the gauge coupling </a:t>
            </a:r>
            <a:r>
              <a:rPr lang="el-GR" dirty="0" smtClean="0"/>
              <a:t>β</a:t>
            </a:r>
            <a:r>
              <a:rPr lang="en-US" dirty="0" smtClean="0"/>
              <a:t> and hopping parameter  </a:t>
            </a:r>
            <a:r>
              <a:rPr lang="en-US" dirty="0" err="1" smtClean="0"/>
              <a:t>h</a:t>
            </a:r>
            <a:r>
              <a:rPr lang="en-US" dirty="0" smtClean="0"/>
              <a:t> .   It is reasonable to assume that it holds in general.</a:t>
            </a:r>
          </a:p>
          <a:p>
            <a:pPr lvl="1">
              <a:buClr>
                <a:srgbClr val="800000"/>
              </a:buClr>
              <a:buFont typeface="Lucida Grande"/>
              <a:buChar char="A"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Given  S</a:t>
            </a:r>
            <a:r>
              <a:rPr lang="en-US" baseline="-25000" dirty="0" smtClean="0"/>
              <a:t>P</a:t>
            </a:r>
            <a:r>
              <a:rPr lang="el-GR" baseline="30000" dirty="0" smtClean="0"/>
              <a:t>μ   </a:t>
            </a:r>
            <a:r>
              <a:rPr lang="en-US" dirty="0" smtClean="0"/>
              <a:t>at finite chemical potential, we can apply any of the methods used so far on </a:t>
            </a:r>
            <a:r>
              <a:rPr lang="en-US" dirty="0" err="1" smtClean="0"/>
              <a:t>Polyakov</a:t>
            </a:r>
            <a:r>
              <a:rPr lang="en-US" dirty="0" smtClean="0"/>
              <a:t> line actions:  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       </a:t>
            </a:r>
            <a:r>
              <a:rPr lang="en-US" i="1" dirty="0" smtClean="0">
                <a:solidFill>
                  <a:schemeClr val="tx2"/>
                </a:solidFill>
              </a:rPr>
              <a:t>dual representation, stochastic quantization, reweighting, mean field..</a:t>
            </a: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chemeClr val="tx2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to solve the theory.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1950021" y="266700"/>
            <a:ext cx="4690033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Relevance to the Sign Problem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4460" y="2159983"/>
            <a:ext cx="48895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86" y="490155"/>
            <a:ext cx="8266646" cy="59093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in a strong coupling/hopping parameter expansion: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where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In the same way: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6313" y="1221385"/>
            <a:ext cx="7137400" cy="1435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1450" y="3446463"/>
            <a:ext cx="66294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09442" y="4606925"/>
            <a:ext cx="8051800" cy="1435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746373"/>
            <a:ext cx="7564760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comparing the two expansions at 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0 </a:t>
            </a:r>
            <a:r>
              <a:rPr lang="en-US" dirty="0" smtClean="0"/>
              <a:t>and  </a:t>
            </a:r>
            <a:r>
              <a:rPr lang="el-GR" dirty="0" smtClean="0"/>
              <a:t>μ</a:t>
            </a:r>
            <a:r>
              <a:rPr lang="en-US" dirty="0" smtClean="0"/>
              <a:t> ≠ </a:t>
            </a:r>
            <a:r>
              <a:rPr lang="el-GR" dirty="0" smtClean="0"/>
              <a:t>0</a:t>
            </a:r>
            <a:r>
              <a:rPr lang="en-US" dirty="0" smtClean="0"/>
              <a:t> , we see that to all orders in coupling  </a:t>
            </a:r>
            <a:r>
              <a:rPr lang="el-GR" dirty="0" smtClean="0"/>
              <a:t>β  </a:t>
            </a:r>
            <a:r>
              <a:rPr lang="en-US" dirty="0" smtClean="0"/>
              <a:t>and hopping parameter  </a:t>
            </a:r>
            <a:r>
              <a:rPr lang="en-US" dirty="0" err="1" smtClean="0"/>
              <a:t>h</a:t>
            </a: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It means that once we have found the PLA at 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0 </a:t>
            </a:r>
            <a:r>
              <a:rPr lang="en-US" dirty="0" smtClean="0"/>
              <a:t>,  the PLA at  </a:t>
            </a:r>
            <a:r>
              <a:rPr lang="el-GR" dirty="0" smtClean="0"/>
              <a:t>μ</a:t>
            </a:r>
            <a:r>
              <a:rPr lang="en-US" dirty="0" smtClean="0"/>
              <a:t> ≠ </a:t>
            </a:r>
            <a:r>
              <a:rPr lang="el-GR" dirty="0" smtClean="0"/>
              <a:t>0</a:t>
            </a:r>
            <a:r>
              <a:rPr lang="en-US" dirty="0" smtClean="0"/>
              <a:t>  follows from a simple substitution.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  <a:endParaRPr lang="en-US" i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5100" y="2154238"/>
            <a:ext cx="6108700" cy="482600"/>
          </a:xfrm>
          <a:prstGeom prst="rect">
            <a:avLst/>
          </a:prstGeom>
          <a:solidFill>
            <a:srgbClr val="FCFB0A">
              <a:alpha val="57000"/>
            </a:srgbClr>
          </a:solidFill>
          <a:ln>
            <a:solidFill>
              <a:srgbClr val="8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503888"/>
            <a:ext cx="7564760" cy="338554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SzPct val="200000"/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Clr>
                <a:srgbClr val="800000"/>
              </a:buClr>
              <a:buSzPct val="120000"/>
              <a:buFont typeface="Wingdings" charset="2"/>
              <a:buChar char="Ø"/>
            </a:pPr>
            <a:r>
              <a:rPr lang="en-US" sz="2000" dirty="0" smtClean="0"/>
              <a:t>Other values of  </a:t>
            </a:r>
            <a:r>
              <a:rPr lang="el-GR" sz="2000" dirty="0" smtClean="0"/>
              <a:t>β   </a:t>
            </a:r>
            <a:r>
              <a:rPr lang="en-US" sz="2000" dirty="0" smtClean="0"/>
              <a:t>and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 in SU(3)  for the pure gauge theory.</a:t>
            </a:r>
          </a:p>
          <a:p>
            <a:pPr marL="342900" indent="-342900">
              <a:buClr>
                <a:srgbClr val="800000"/>
              </a:buClr>
              <a:buSzPct val="120000"/>
              <a:buFont typeface="Wingdings" charset="2"/>
              <a:buChar char="Ø"/>
            </a:pPr>
            <a:endParaRPr lang="en-US" sz="2000" dirty="0" smtClean="0"/>
          </a:p>
          <a:p>
            <a:pPr marL="342900" indent="-342900">
              <a:buClr>
                <a:srgbClr val="800000"/>
              </a:buClr>
              <a:buSzPct val="120000"/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Clr>
                <a:srgbClr val="800000"/>
              </a:buClr>
              <a:buSzPct val="120000"/>
              <a:buFont typeface="Wingdings" charset="2"/>
              <a:buChar char="Ø"/>
            </a:pPr>
            <a:r>
              <a:rPr lang="en-US" sz="2000" dirty="0" smtClean="0"/>
              <a:t>Add in a scalar field breaking the Z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symmetry.  Find the corresponding action  S</a:t>
            </a:r>
            <a:r>
              <a:rPr lang="en-US" sz="2000" baseline="-25000" dirty="0" smtClean="0"/>
              <a:t>P</a:t>
            </a:r>
            <a:r>
              <a:rPr lang="el-GR" sz="2000" baseline="30000" dirty="0" smtClean="0"/>
              <a:t>μ</a:t>
            </a:r>
            <a:r>
              <a:rPr lang="el-GR" sz="2000" dirty="0" smtClean="0"/>
              <a:t>   ,   </a:t>
            </a:r>
            <a:r>
              <a:rPr lang="en-US" sz="2000" dirty="0" smtClean="0"/>
              <a:t>and determine transition points in the  T-</a:t>
            </a:r>
            <a:r>
              <a:rPr lang="el-GR" sz="2000" dirty="0" smtClean="0"/>
              <a:t>μ</a:t>
            </a:r>
            <a:r>
              <a:rPr lang="en-US" sz="2000" dirty="0" smtClean="0"/>
              <a:t>  plane by one of the applicable methods.</a:t>
            </a:r>
          </a:p>
          <a:p>
            <a:pPr marL="342900" indent="-342900">
              <a:buClr>
                <a:srgbClr val="800000"/>
              </a:buClr>
              <a:buSzPct val="120000"/>
              <a:buFont typeface="Wingdings" charset="2"/>
              <a:buChar char="Ø"/>
            </a:pPr>
            <a:endParaRPr lang="en-US" sz="2000" dirty="0" smtClean="0"/>
          </a:p>
          <a:p>
            <a:pPr marL="342900" indent="-342900">
              <a:buClr>
                <a:srgbClr val="800000"/>
              </a:buClr>
              <a:buSzPct val="120000"/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Clr>
                <a:srgbClr val="800000"/>
              </a:buClr>
              <a:buSzPct val="120000"/>
              <a:buFont typeface="Wingdings" charset="2"/>
              <a:buChar char="Ø"/>
            </a:pPr>
            <a:r>
              <a:rPr lang="en-US" sz="2000" dirty="0" smtClean="0"/>
              <a:t>Throw in quark fields.  First heavy,  then light.   Again try to solve the resulting PLA  at </a:t>
            </a:r>
            <a:r>
              <a:rPr lang="el-GR" sz="2000" dirty="0" smtClean="0"/>
              <a:t>μ</a:t>
            </a:r>
            <a:r>
              <a:rPr lang="en-US" sz="2000" dirty="0" smtClean="0"/>
              <a:t>≠0  to find the phase diagram.  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2941574" y="266700"/>
            <a:ext cx="2383838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Next Steps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668394"/>
            <a:ext cx="7564760" cy="557075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Previous work: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Strong coupling + hopping parameter expansions:                            </a:t>
            </a:r>
            <a:r>
              <a:rPr lang="en-US" sz="1600" dirty="0" err="1" smtClean="0">
                <a:solidFill>
                  <a:srgbClr val="006F00"/>
                </a:solidFill>
              </a:rPr>
              <a:t>Langelage</a:t>
            </a:r>
            <a:r>
              <a:rPr lang="en-US" sz="1600" dirty="0" smtClean="0">
                <a:solidFill>
                  <a:srgbClr val="006F00"/>
                </a:solidFill>
              </a:rPr>
              <a:t> et al. (2012)</a:t>
            </a:r>
            <a:endParaRPr lang="en-US" sz="1600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Inverse Monte Carlo:  </a:t>
            </a:r>
            <a:r>
              <a:rPr lang="en-US" sz="1600" dirty="0" err="1" smtClean="0">
                <a:solidFill>
                  <a:srgbClr val="006F00"/>
                </a:solidFill>
              </a:rPr>
              <a:t>Heinzl</a:t>
            </a:r>
            <a:r>
              <a:rPr lang="en-US" sz="1600" dirty="0" smtClean="0">
                <a:solidFill>
                  <a:srgbClr val="006F00"/>
                </a:solidFill>
              </a:rPr>
              <a:t> et al. (2005) </a:t>
            </a:r>
            <a:endParaRPr lang="en-US" sz="1600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Demon method:  </a:t>
            </a:r>
            <a:r>
              <a:rPr lang="en-US" sz="1600" dirty="0" smtClean="0">
                <a:solidFill>
                  <a:srgbClr val="0000FF"/>
                </a:solidFill>
              </a:rPr>
              <a:t>                                                                                                    </a:t>
            </a:r>
            <a:r>
              <a:rPr lang="en-US" sz="1600" dirty="0" err="1" smtClean="0">
                <a:solidFill>
                  <a:srgbClr val="006F00"/>
                </a:solidFill>
              </a:rPr>
              <a:t>Gocksch</a:t>
            </a:r>
            <a:r>
              <a:rPr lang="en-US" sz="1600" dirty="0" smtClean="0">
                <a:solidFill>
                  <a:srgbClr val="006F00"/>
                </a:solidFill>
              </a:rPr>
              <a:t> &amp; Ogilvie (1985) ,  </a:t>
            </a:r>
            <a:r>
              <a:rPr lang="en-US" sz="1600" dirty="0" err="1" smtClean="0">
                <a:solidFill>
                  <a:srgbClr val="006F00"/>
                </a:solidFill>
              </a:rPr>
              <a:t>Velytsky</a:t>
            </a:r>
            <a:r>
              <a:rPr lang="en-US" sz="1600" dirty="0" smtClean="0">
                <a:solidFill>
                  <a:srgbClr val="006F00"/>
                </a:solidFill>
              </a:rPr>
              <a:t> (2008), </a:t>
            </a:r>
            <a:r>
              <a:rPr lang="en-US" sz="1600" dirty="0" err="1" smtClean="0">
                <a:solidFill>
                  <a:srgbClr val="006F00"/>
                </a:solidFill>
              </a:rPr>
              <a:t>Wozar</a:t>
            </a:r>
            <a:r>
              <a:rPr lang="en-US" sz="1600" dirty="0" smtClean="0">
                <a:solidFill>
                  <a:srgbClr val="006F00"/>
                </a:solidFill>
              </a:rPr>
              <a:t> et al (2008)</a:t>
            </a:r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>
              <a:solidFill>
                <a:srgbClr val="006F00"/>
              </a:solidFill>
            </a:endParaRPr>
          </a:p>
          <a:p>
            <a:pPr marL="342900" indent="-342900">
              <a:buClr>
                <a:srgbClr val="800000"/>
              </a:buClr>
            </a:pPr>
            <a:endParaRPr lang="en-US" dirty="0" smtClean="0">
              <a:solidFill>
                <a:srgbClr val="006F00"/>
              </a:solidFill>
            </a:endParaRPr>
          </a:p>
          <a:p>
            <a:pPr marL="342900" indent="-342900">
              <a:buClr>
                <a:srgbClr val="800000"/>
              </a:buClr>
            </a:pPr>
            <a:r>
              <a:rPr lang="en-US" dirty="0" smtClean="0"/>
              <a:t>A crucial test:  compare </a:t>
            </a:r>
            <a:r>
              <a:rPr lang="en-US" dirty="0" err="1" smtClean="0"/>
              <a:t>Polyakov</a:t>
            </a:r>
            <a:r>
              <a:rPr lang="en-US" dirty="0" smtClean="0"/>
              <a:t> line </a:t>
            </a:r>
            <a:r>
              <a:rPr lang="en-US" dirty="0" err="1" smtClean="0"/>
              <a:t>correlators</a:t>
            </a:r>
            <a:endParaRPr lang="en-US" dirty="0" smtClean="0"/>
          </a:p>
          <a:p>
            <a:pPr marL="342900" indent="-342900">
              <a:buClr>
                <a:srgbClr val="800000"/>
              </a:buClr>
            </a:pPr>
            <a:endParaRPr lang="en-US" dirty="0" smtClean="0"/>
          </a:p>
          <a:p>
            <a:pPr marL="342900" indent="-342900">
              <a:buClr>
                <a:srgbClr val="800000"/>
              </a:buClr>
            </a:pPr>
            <a:endParaRPr lang="en-US" dirty="0" smtClean="0"/>
          </a:p>
          <a:p>
            <a:pPr marL="342900" indent="-342900">
              <a:buClr>
                <a:srgbClr val="800000"/>
              </a:buClr>
            </a:pPr>
            <a:endParaRPr lang="en-US" dirty="0" smtClean="0">
              <a:ln>
                <a:solidFill>
                  <a:schemeClr val="bg1"/>
                </a:solidFill>
              </a:ln>
            </a:endParaRPr>
          </a:p>
          <a:p>
            <a:pPr marL="342900" indent="-342900">
              <a:buClr>
                <a:srgbClr val="800000"/>
              </a:buClr>
            </a:pPr>
            <a:r>
              <a:rPr lang="en-US" dirty="0" smtClean="0"/>
              <a:t>in both the effective PLA and the underlying lattice gauge theory.</a:t>
            </a:r>
          </a:p>
          <a:p>
            <a:pPr marL="342900" indent="-342900">
              <a:buClr>
                <a:srgbClr val="800000"/>
              </a:buClr>
            </a:pPr>
            <a:endParaRPr lang="en-US" dirty="0" smtClean="0"/>
          </a:p>
          <a:p>
            <a:pPr marL="342900" indent="-342900">
              <a:buClr>
                <a:srgbClr val="800000"/>
              </a:buClr>
            </a:pPr>
            <a:r>
              <a:rPr lang="en-US" dirty="0" smtClean="0"/>
              <a:t>We do not believe that an accurate agreement has been demonstrated, at least</a:t>
            </a:r>
          </a:p>
          <a:p>
            <a:pPr marL="342900" indent="-342900">
              <a:buClr>
                <a:srgbClr val="800000"/>
              </a:buClr>
            </a:pPr>
            <a:r>
              <a:rPr lang="en-US" dirty="0" smtClean="0"/>
              <a:t>up to now, in any of these approaches. </a:t>
            </a:r>
          </a:p>
          <a:p>
            <a:pPr marL="342900" indent="-342900">
              <a:buClr>
                <a:srgbClr val="800000"/>
              </a:buClr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82913" y="4202278"/>
            <a:ext cx="2120900" cy="330200"/>
          </a:xfrm>
          <a:prstGeom prst="rect">
            <a:avLst/>
          </a:prstGeom>
          <a:solidFill>
            <a:srgbClr val="FCFB0A">
              <a:alpha val="62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236529"/>
            <a:ext cx="7564760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The method lets us compute   </a:t>
            </a:r>
            <a:r>
              <a:rPr lang="en-US" dirty="0" err="1" smtClean="0">
                <a:solidFill>
                  <a:srgbClr val="800000"/>
                </a:solidFill>
              </a:rPr>
              <a:t>dS</a:t>
            </a:r>
            <a:r>
              <a:rPr lang="en-US" baseline="-25000" dirty="0" err="1" smtClean="0">
                <a:solidFill>
                  <a:srgbClr val="800000"/>
                </a:solidFill>
              </a:rPr>
              <a:t>P</a:t>
            </a:r>
            <a:r>
              <a:rPr lang="en-US" dirty="0" err="1" smtClean="0">
                <a:solidFill>
                  <a:srgbClr val="800000"/>
                </a:solidFill>
              </a:rPr>
              <a:t>/d</a:t>
            </a:r>
            <a:r>
              <a:rPr lang="el-GR" dirty="0" smtClean="0">
                <a:solidFill>
                  <a:srgbClr val="800000"/>
                </a:solidFill>
              </a:rPr>
              <a:t>λ</a:t>
            </a:r>
            <a:r>
              <a:rPr lang="en-US" dirty="0" smtClean="0"/>
              <a:t> ,  where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err="1" smtClean="0"/>
              <a:t>parametrizes</a:t>
            </a:r>
            <a:r>
              <a:rPr lang="en-US" dirty="0" smtClean="0"/>
              <a:t> a path through the space of all </a:t>
            </a:r>
            <a:r>
              <a:rPr lang="en-US" dirty="0" err="1" smtClean="0"/>
              <a:t>Polyakov</a:t>
            </a:r>
            <a:r>
              <a:rPr lang="en-US" dirty="0" smtClean="0"/>
              <a:t> line </a:t>
            </a:r>
            <a:r>
              <a:rPr lang="en-US" dirty="0" err="1" smtClean="0"/>
              <a:t>holonomies</a:t>
            </a:r>
            <a:r>
              <a:rPr lang="en-US" dirty="0" smtClean="0"/>
              <a:t>  {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(</a:t>
            </a:r>
            <a:r>
              <a:rPr lang="el-GR" dirty="0" smtClean="0"/>
              <a:t>λ</a:t>
            </a:r>
            <a:r>
              <a:rPr lang="en-US" dirty="0" smtClean="0"/>
              <a:t>), all </a:t>
            </a:r>
            <a:r>
              <a:rPr lang="en-US" dirty="0" err="1" smtClean="0"/>
              <a:t>x</a:t>
            </a:r>
            <a:r>
              <a:rPr lang="en-US" dirty="0" smtClean="0"/>
              <a:t>}. 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From such derivatives, we try to deduce S</a:t>
            </a:r>
            <a:r>
              <a:rPr lang="en-US" baseline="-25000" dirty="0" smtClean="0"/>
              <a:t>P</a:t>
            </a:r>
            <a:r>
              <a:rPr lang="en-US" dirty="0" smtClean="0"/>
              <a:t> itself.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2562777" y="266700"/>
            <a:ext cx="3509083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Relative Weights Method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9" name="Picture 8" descr="conf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81786" y="2205700"/>
            <a:ext cx="4010472" cy="329498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30884" y="2878083"/>
            <a:ext cx="4953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89020" y="3475038"/>
            <a:ext cx="723900" cy="469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879850" y="4518025"/>
            <a:ext cx="508000" cy="165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5" y="445596"/>
            <a:ext cx="7876709" cy="56323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Let 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’  and 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”  be two configurations, corresponding to </a:t>
            </a:r>
            <a:r>
              <a:rPr lang="el-GR" dirty="0" smtClean="0"/>
              <a:t> λ</a:t>
            </a:r>
            <a:r>
              <a:rPr lang="en-US" baseline="-25000" dirty="0" smtClean="0"/>
              <a:t>0</a:t>
            </a:r>
            <a:r>
              <a:rPr lang="en-US" dirty="0" smtClean="0"/>
              <a:t>- ½ </a:t>
            </a:r>
            <a:r>
              <a:rPr lang="el-GR" dirty="0" smtClean="0"/>
              <a:t>Δλ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and</a:t>
            </a:r>
            <a:r>
              <a:rPr lang="el-GR" dirty="0" smtClean="0"/>
              <a:t>   λ</a:t>
            </a:r>
            <a:r>
              <a:rPr lang="en-US" baseline="-25000" dirty="0" smtClean="0"/>
              <a:t>0 </a:t>
            </a:r>
            <a:r>
              <a:rPr lang="el-GR" dirty="0" smtClean="0"/>
              <a:t>+</a:t>
            </a:r>
            <a:r>
              <a:rPr lang="en-US" dirty="0" smtClean="0"/>
              <a:t> ½ </a:t>
            </a:r>
            <a:r>
              <a:rPr lang="el-GR" dirty="0" smtClean="0"/>
              <a:t>Δλ</a:t>
            </a:r>
            <a:r>
              <a:rPr lang="en-US" dirty="0" smtClean="0"/>
              <a:t>  respectively.   Define the PLA difference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and lattice actions (in temporal gauge) with fixed </a:t>
            </a:r>
            <a:r>
              <a:rPr lang="en-US" dirty="0" err="1" smtClean="0"/>
              <a:t>holonomies</a:t>
            </a: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so that, e.g.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3991" y="1502984"/>
            <a:ext cx="3173704" cy="32626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74530" y="2950366"/>
            <a:ext cx="3136900" cy="1028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62432" y="4745918"/>
            <a:ext cx="3695700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473" y="211659"/>
            <a:ext cx="7564760" cy="61863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Then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where the notation &lt;…&gt;” refers to a VEV in the probability distribution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We then have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b="1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i="1" dirty="0" smtClean="0">
                <a:solidFill>
                  <a:srgbClr val="800000"/>
                </a:solidFill>
              </a:rPr>
              <a:t>But which derivatives will help us to determine S</a:t>
            </a:r>
            <a:r>
              <a:rPr lang="en-US" i="1" baseline="-25000" dirty="0" smtClean="0">
                <a:solidFill>
                  <a:srgbClr val="800000"/>
                </a:solidFill>
              </a:rPr>
              <a:t>P</a:t>
            </a:r>
            <a:r>
              <a:rPr lang="en-US" i="1" dirty="0" smtClean="0">
                <a:solidFill>
                  <a:srgbClr val="800000"/>
                </a:solidFill>
              </a:rPr>
              <a:t> 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22500" y="590933"/>
            <a:ext cx="4000500" cy="2070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11513" y="3492823"/>
            <a:ext cx="1574800" cy="635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21013" y="4901953"/>
            <a:ext cx="1955800" cy="66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492746"/>
            <a:ext cx="7564760" cy="480131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 Start with SU(2).  The PLA can only depend on the </a:t>
            </a:r>
            <a:r>
              <a:rPr lang="en-US" dirty="0" err="1" smtClean="0"/>
              <a:t>Polyakov</a:t>
            </a:r>
            <a:r>
              <a:rPr lang="en-US" dirty="0" smtClean="0"/>
              <a:t> lines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Fourier expand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We compute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via relative weights at a “typical” point in field configuration space, i.e. a </a:t>
            </a:r>
            <a:r>
              <a:rPr lang="en-US" dirty="0" err="1" smtClean="0"/>
              <a:t>thermalized</a:t>
            </a:r>
            <a:r>
              <a:rPr lang="en-US" dirty="0" smtClean="0"/>
              <a:t> configuration generated by lattice Monte Carlo.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724166" y="266700"/>
            <a:ext cx="5269366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Differentiation </a:t>
            </a:r>
            <a:r>
              <a:rPr lang="en-US" sz="2400" dirty="0" err="1" smtClean="0">
                <a:solidFill>
                  <a:schemeClr val="tx1"/>
                </a:solidFill>
              </a:rPr>
              <a:t>wrt</a:t>
            </a:r>
            <a:r>
              <a:rPr lang="en-US" sz="2400" dirty="0" smtClean="0">
                <a:solidFill>
                  <a:schemeClr val="tx1"/>
                </a:solidFill>
              </a:rPr>
              <a:t> Fourier components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91765" y="3110567"/>
            <a:ext cx="5041900" cy="685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74754" y="4193131"/>
            <a:ext cx="1358900" cy="660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21050" y="2035175"/>
            <a:ext cx="1511300" cy="520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334582"/>
            <a:ext cx="7564760" cy="62478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b="1" u="sng" dirty="0" smtClean="0">
                <a:solidFill>
                  <a:srgbClr val="800000"/>
                </a:solidFill>
              </a:rPr>
              <a:t>Procedure</a:t>
            </a:r>
          </a:p>
          <a:p>
            <a:pPr>
              <a:buClr>
                <a:srgbClr val="800000"/>
              </a:buClr>
            </a:pPr>
            <a:endParaRPr lang="en-US" sz="2000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r>
              <a:rPr lang="en-US" dirty="0" smtClean="0"/>
              <a:t>generate a </a:t>
            </a:r>
            <a:r>
              <a:rPr lang="en-US" dirty="0" err="1" smtClean="0"/>
              <a:t>thermalized</a:t>
            </a:r>
            <a:r>
              <a:rPr lang="en-US" dirty="0" smtClean="0"/>
              <a:t> lattice configuration U</a:t>
            </a:r>
            <a:r>
              <a:rPr lang="el-GR" baseline="-25000" dirty="0" smtClean="0"/>
              <a:t>μ</a:t>
            </a:r>
            <a:r>
              <a:rPr lang="el-GR" dirty="0" smtClean="0"/>
              <a:t>(</a:t>
            </a:r>
            <a:r>
              <a:rPr lang="en-US" dirty="0" err="1" smtClean="0"/>
              <a:t>x</a:t>
            </a:r>
            <a:r>
              <a:rPr lang="en-US" dirty="0" smtClean="0"/>
              <a:t>) by the usual lattice Monte Carlo,  and set    </a:t>
            </a:r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r>
              <a:rPr lang="en-US" dirty="0" smtClean="0"/>
              <a:t>Fourier decompose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=  ½ </a:t>
            </a:r>
            <a:r>
              <a:rPr lang="en-US" dirty="0" err="1" smtClean="0"/>
              <a:t>Tr[U</a:t>
            </a:r>
            <a:r>
              <a:rPr lang="en-US" baseline="-25000" dirty="0" err="1" smtClean="0"/>
              <a:t>x</a:t>
            </a:r>
            <a:r>
              <a:rPr lang="en-US" dirty="0" smtClean="0"/>
              <a:t>] and set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=0.  Call this         .  Construct</a:t>
            </a:r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r>
              <a:rPr lang="en-US" dirty="0" smtClean="0"/>
              <a:t> Compute                                                                                                                    </a:t>
            </a:r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</a:pPr>
            <a:endParaRPr lang="en-US" dirty="0" smtClean="0"/>
          </a:p>
          <a:p>
            <a:pPr marL="800100" lvl="1" indent="-342900">
              <a:buClr>
                <a:srgbClr val="800000"/>
              </a:buClr>
            </a:pPr>
            <a:r>
              <a:rPr lang="en-US" dirty="0" smtClean="0"/>
              <a:t>        by the relative weights method. </a:t>
            </a:r>
          </a:p>
          <a:p>
            <a:pPr marL="800100" lvl="1" indent="-342900">
              <a:buClr>
                <a:srgbClr val="800000"/>
              </a:buClr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28855" y="2328041"/>
            <a:ext cx="2794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2026" y="4223739"/>
            <a:ext cx="457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corresponding </a:t>
            </a:r>
            <a:r>
              <a:rPr lang="en-US" dirty="0" err="1" smtClean="0"/>
              <a:t>holonomies</a:t>
            </a:r>
            <a:r>
              <a:rPr lang="en-US" dirty="0" smtClean="0"/>
              <a:t>  </a:t>
            </a:r>
            <a:r>
              <a:rPr lang="en-US" dirty="0" err="1" smtClean="0"/>
              <a:t>U’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,  </a:t>
            </a:r>
            <a:r>
              <a:rPr lang="en-US" dirty="0" err="1" smtClean="0"/>
              <a:t>U”</a:t>
            </a:r>
            <a:r>
              <a:rPr lang="en-US" baseline="-25000" dirty="0" err="1" smtClean="0"/>
              <a:t>x</a:t>
            </a:r>
            <a:r>
              <a:rPr lang="en-US" dirty="0" smtClean="0"/>
              <a:t> ,  with     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55413" y="4316639"/>
            <a:ext cx="1079500" cy="241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650566" y="1727640"/>
            <a:ext cx="14986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51736" y="2988143"/>
            <a:ext cx="3810000" cy="11303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35300" y="4983163"/>
            <a:ext cx="2286000" cy="66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166" y="1029054"/>
            <a:ext cx="8088388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endParaRPr lang="en-US" i="1" dirty="0" smtClean="0">
              <a:solidFill>
                <a:srgbClr val="800000"/>
              </a:solidFill>
            </a:endParaRPr>
          </a:p>
          <a:p>
            <a:pPr>
              <a:buClr>
                <a:srgbClr val="800000"/>
              </a:buClr>
            </a:pPr>
            <a:r>
              <a:rPr lang="en-US" dirty="0" smtClean="0"/>
              <a:t>Here is a plot of                                                                    </a:t>
            </a:r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Note that it is independent of </a:t>
            </a:r>
            <a:r>
              <a:rPr lang="el-GR" dirty="0" smtClean="0"/>
              <a:t> α   </a:t>
            </a:r>
            <a:r>
              <a:rPr lang="en-US" dirty="0" smtClean="0"/>
              <a:t>⇒    S</a:t>
            </a:r>
            <a:r>
              <a:rPr lang="en-US" baseline="-25000" dirty="0" smtClean="0"/>
              <a:t>P</a:t>
            </a:r>
            <a:r>
              <a:rPr lang="en-US" dirty="0" smtClean="0"/>
              <a:t>  is quadratic in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 ⇒  S</a:t>
            </a:r>
            <a:r>
              <a:rPr lang="en-US" baseline="-25000" dirty="0" smtClean="0"/>
              <a:t>P</a:t>
            </a:r>
            <a:r>
              <a:rPr lang="en-US" dirty="0" smtClean="0"/>
              <a:t>  is bilinear in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.  </a:t>
            </a:r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>
            <a:off x="724166" y="266700"/>
            <a:ext cx="2183301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-25000" dirty="0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is bilinear in </a:t>
            </a:r>
            <a:r>
              <a:rPr lang="en-US" sz="2000" dirty="0" err="1" smtClean="0">
                <a:solidFill>
                  <a:schemeClr val="tx1"/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x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4" name="Picture 3" descr="sca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7536" y="1029053"/>
            <a:ext cx="4927409" cy="344918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38450" y="4760913"/>
            <a:ext cx="3035300" cy="66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3927" y="356475"/>
            <a:ext cx="3008076" cy="36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=2.2 ,  24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4  lattice volume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19247</TotalTime>
  <Words>1290</Words>
  <Application>Microsoft Macintosh PowerPoint</Application>
  <PresentationFormat>On-screen Show (4:3)</PresentationFormat>
  <Paragraphs>481</Paragraphs>
  <Slides>28</Slides>
  <Notes>0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San Francisco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Greensite</dc:creator>
  <cp:lastModifiedBy>Jeff Greensite</cp:lastModifiedBy>
  <cp:revision>177</cp:revision>
  <dcterms:created xsi:type="dcterms:W3CDTF">2013-07-27T19:08:45Z</dcterms:created>
  <dcterms:modified xsi:type="dcterms:W3CDTF">2013-07-27T19:17:51Z</dcterms:modified>
</cp:coreProperties>
</file>