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600" r:id="rId3"/>
    <p:sldId id="631" r:id="rId4"/>
    <p:sldId id="623" r:id="rId5"/>
    <p:sldId id="629" r:id="rId6"/>
    <p:sldId id="630" r:id="rId7"/>
    <p:sldId id="602" r:id="rId8"/>
    <p:sldId id="604" r:id="rId9"/>
    <p:sldId id="611" r:id="rId10"/>
    <p:sldId id="594" r:id="rId11"/>
    <p:sldId id="595" r:id="rId12"/>
    <p:sldId id="599" r:id="rId13"/>
    <p:sldId id="634" r:id="rId14"/>
    <p:sldId id="635" r:id="rId15"/>
    <p:sldId id="618" r:id="rId16"/>
    <p:sldId id="597" r:id="rId17"/>
    <p:sldId id="640" r:id="rId18"/>
    <p:sldId id="660" r:id="rId19"/>
    <p:sldId id="661" r:id="rId20"/>
    <p:sldId id="641" r:id="rId21"/>
    <p:sldId id="642" r:id="rId22"/>
    <p:sldId id="662" r:id="rId23"/>
    <p:sldId id="663" r:id="rId24"/>
    <p:sldId id="647" r:id="rId25"/>
    <p:sldId id="648" r:id="rId26"/>
    <p:sldId id="649" r:id="rId27"/>
    <p:sldId id="652" r:id="rId28"/>
    <p:sldId id="656" r:id="rId29"/>
    <p:sldId id="664" r:id="rId30"/>
    <p:sldId id="665" r:id="rId31"/>
    <p:sldId id="666" r:id="rId32"/>
    <p:sldId id="657" r:id="rId33"/>
    <p:sldId id="667" r:id="rId34"/>
    <p:sldId id="659" r:id="rId35"/>
  </p:sldIdLst>
  <p:sldSz cx="9144000" cy="6858000" type="screen4x3"/>
  <p:notesSz cx="6735763" cy="98694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FFCCFF"/>
    <a:srgbClr val="FFFFCC"/>
    <a:srgbClr val="FFCCCC"/>
    <a:srgbClr val="99CCFF"/>
    <a:srgbClr val="FF99FF"/>
    <a:srgbClr val="CCCCFF"/>
    <a:srgbClr val="FF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2119" autoAdjust="0"/>
  </p:normalViewPr>
  <p:slideViewPr>
    <p:cSldViewPr>
      <p:cViewPr>
        <p:scale>
          <a:sx n="70" d="100"/>
          <a:sy n="70" d="100"/>
        </p:scale>
        <p:origin x="-342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kumimoji="1"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kumimoji="1" sz="1200">
                <a:ea typeface="ＭＳ Ｐゴシック" charset="-128"/>
              </a:defRPr>
            </a:lvl1pPr>
          </a:lstStyle>
          <a:p>
            <a:pPr>
              <a:defRPr/>
            </a:pPr>
            <a:fld id="{304F61A1-F8F0-4B38-86CF-982643FDF0D1}" type="datetimeFigureOut">
              <a:rPr lang="ja-JP" altLang="en-US"/>
              <a:pPr>
                <a:defRPr/>
              </a:pPr>
              <a:t>2013/7/30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kumimoji="1"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kumimoji="1" sz="1200">
                <a:ea typeface="ＭＳ Ｐゴシック" charset="-128"/>
              </a:defRPr>
            </a:lvl1pPr>
          </a:lstStyle>
          <a:p>
            <a:pPr>
              <a:defRPr/>
            </a:pPr>
            <a:fld id="{0CF80C3F-3F37-41F3-ACF1-BB75A3E6EC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373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35763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35763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35763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19413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14763" y="0"/>
            <a:ext cx="291465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7888"/>
            <a:ext cx="5384800" cy="443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372600"/>
            <a:ext cx="2919413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4188"/>
            <a:ext cx="291465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4BB00821-9F00-437D-993B-9EF4C7DC2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2BDADD5-0929-4DA0-83BB-42EAC2818E5B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r>
              <a:rPr lang="en-US" altLang="ja-JP" dirty="0" smtClean="0">
                <a:latin typeface="Times New Roman" pitchFamily="18" charset="0"/>
              </a:rPr>
              <a:t>experimental </a:t>
            </a:r>
            <a:endParaRPr lang="ja-JP" altLang="ja-JP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B4389A-2AA1-46F0-853D-E2019BAF49D6}" type="slidenum">
              <a:rPr lang="en-US" altLang="ja-JP" smtClean="0">
                <a:solidFill>
                  <a:prstClr val="white"/>
                </a:solidFill>
              </a:rPr>
              <a:pPr/>
              <a:t>13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B4389A-2AA1-46F0-853D-E2019BAF49D6}" type="slidenum">
              <a:rPr lang="en-US" altLang="ja-JP" smtClean="0">
                <a:solidFill>
                  <a:prstClr val="white"/>
                </a:solidFill>
              </a:rPr>
              <a:pPr/>
              <a:t>14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A24D99E-E89B-4B34-AA62-36AD67674F1F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F7123D-47F4-46F4-99DB-9E38EA6861F3}" type="slidenum">
              <a:rPr lang="en-US" altLang="ja-JP" smtClean="0">
                <a:solidFill>
                  <a:prstClr val="white"/>
                </a:solidFill>
              </a:rPr>
              <a:pPr/>
              <a:t>17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7F7123D-47F4-46F4-99DB-9E38EA6861F3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7F7123D-47F4-46F4-99DB-9E38EA6861F3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F7123D-47F4-46F4-99DB-9E38EA6861F3}" type="slidenum">
              <a:rPr lang="en-US" altLang="ja-JP" smtClean="0">
                <a:solidFill>
                  <a:prstClr val="white"/>
                </a:solidFill>
              </a:rPr>
              <a:pPr/>
              <a:t>20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F7123D-47F4-46F4-99DB-9E38EA6861F3}" type="slidenum">
              <a:rPr lang="en-US" altLang="ja-JP" smtClean="0">
                <a:solidFill>
                  <a:prstClr val="white"/>
                </a:solidFill>
              </a:rPr>
              <a:pPr/>
              <a:t>21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7F7123D-47F4-46F4-99DB-9E38EA6861F3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7F7123D-47F4-46F4-99DB-9E38EA6861F3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23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F7123D-47F4-46F4-99DB-9E38EA6861F3}" type="slidenum">
              <a:rPr lang="en-US" altLang="ja-JP" smtClean="0">
                <a:solidFill>
                  <a:prstClr val="white"/>
                </a:solidFill>
              </a:rPr>
              <a:pPr/>
              <a:t>24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F7123D-47F4-46F4-99DB-9E38EA6861F3}" type="slidenum">
              <a:rPr lang="en-US" altLang="ja-JP" smtClean="0">
                <a:solidFill>
                  <a:prstClr val="white"/>
                </a:solidFill>
              </a:rPr>
              <a:pPr/>
              <a:t>25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F7123D-47F4-46F4-99DB-9E38EA6861F3}" type="slidenum">
              <a:rPr lang="en-US" altLang="ja-JP" smtClean="0">
                <a:solidFill>
                  <a:prstClr val="white"/>
                </a:solidFill>
              </a:rPr>
              <a:pPr/>
              <a:t>26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B4389A-2AA1-46F0-853D-E2019BAF49D6}" type="slidenum">
              <a:rPr lang="en-US" altLang="ja-JP" smtClean="0">
                <a:solidFill>
                  <a:prstClr val="white"/>
                </a:solidFill>
              </a:rPr>
              <a:pPr/>
              <a:t>27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B4389A-2AA1-46F0-853D-E2019BAF49D6}" type="slidenum">
              <a:rPr lang="en-US" altLang="ja-JP" smtClean="0">
                <a:solidFill>
                  <a:prstClr val="white"/>
                </a:solidFill>
              </a:rPr>
              <a:pPr/>
              <a:t>28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29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3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30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31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B4389A-2AA1-46F0-853D-E2019BAF49D6}" type="slidenum">
              <a:rPr lang="en-US" altLang="ja-JP" smtClean="0">
                <a:solidFill>
                  <a:prstClr val="white"/>
                </a:solidFill>
              </a:rPr>
              <a:pPr/>
              <a:t>32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33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34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4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B4389A-2AA1-46F0-853D-E2019BAF49D6}" type="slidenum">
              <a:rPr lang="en-US" altLang="ja-JP" smtClean="0">
                <a:solidFill>
                  <a:prstClr val="white"/>
                </a:solidFill>
              </a:rPr>
              <a:pPr/>
              <a:t>6</a:t>
            </a:fld>
            <a:endParaRPr lang="en-US" altLang="ja-JP" smtClean="0">
              <a:solidFill>
                <a:prstClr val="white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7F7123D-47F4-46F4-99DB-9E38EA6861F3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7F7123D-47F4-46F4-99DB-9E38EA6861F3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B4389A-2AA1-46F0-853D-E2019BAF49D6}" type="slidenum">
              <a:rPr lang="en-US" altLang="ja-JP" smtClean="0">
                <a:ea typeface="ＭＳ Ｐゴシック" pitchFamily="50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22363" y="739775"/>
            <a:ext cx="44910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538662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BA34-03B2-40E8-A7B0-CBE59C71D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BB3D-1BFF-4A0E-8FDB-9B874B019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4509-D9E5-41BD-A0FB-A4688443C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B909-ADB0-4736-965C-375E69384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5E63-E238-4686-A5FF-BB8147457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6414-6C62-4944-84E4-9C2B8CDE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5B1F-7D61-40ED-8496-18DE5DBF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64B3-5A98-41A7-9C66-7450A2085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2CB2-4FDC-4F10-9EAD-367003084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615D-5C44-4FD6-A28E-04481CEC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5AA42-DD8A-4A13-AB8A-117703126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716AFD8B-0462-41BB-9501-724EDE441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displaystyle%0d%0a\langle%20\sigma_2%20\rangle%20\;%20(%20\sim%20\langle%20M_x%5es%20\rangle)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maru.bonyari.jp/texclip/texclip.php?s=\displaystyle%0d%0a\langle%20\bar%7b\psi%7d%20i\gamma_5\tau_z%20\psi%20\rangle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hyperlink" Target="http://maru.bonyari.jp/texclip/texclip.php?s=\displaystyle%0d%0aH_T%20=%20-t%20\sum_%7b\mathbf%7br%7d_A,%20i=1,2,3%7d%20\left%5ba_\sigma(\mathbf%7br%7d_A)%20b_\sigma(\mathbf%7br%7d+\mathbf%7bs%7d_i)+%20\mathrm%7bH.c.%7d\right%5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hyperlink" Target="http://maru.bonyari.jp/texclip/texclip.php?s=\displaystyle%0d%0aE(\mathbf%7bK%7d_\pm%20+%20\mathbf%7bk%7d)%20\simeq%20\textcolor%5brgb%5d%7b1,0,0%7d%7bv_%7b_F%7d%7d|\mathbf%7bk%7d|" TargetMode="External"/><Relationship Id="rId9" Type="http://schemas.openxmlformats.org/officeDocument/2006/relationships/hyperlink" Target="http://maru.bonyari.jp/texclip/texclip.php?s=\displaystyle%0d%0a%20=\sum_%7b\mathbf%7bk%7d%20\in%20\Omega%7d%0d%0a\left(%20a_\sigma%5e\dag(\mathbf%7bk%7d),%20b_\sigma%5e\dag(\mathbf%7bk%7d)\right)%0d%0a\left(%20\begin%7barray%7d%7bcc%7d%0d%0a0%20&amp;%20-t\Phi%5e*(\mathbf%7bk%7d)%20\\%20-t\Phi(\mathbf%7bk%7d)%20&amp;%200%20\end%7barray%7d%20\right)%0d%0a\left(%20\begin%7barray%7d%7bc%7d%0d%0aa_\sigma(\mathbf%7bk%7d)%20\\%20b_\sigma(\mathbf%7bk%7d)%20\end%7barray%7d%20\right)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displaystyle%0d%0a\simeq%20\frac%7b3%7d%7b2%7d%20at%20\sum_%7b\mathbf%7bk%7d%7d%0d%0a\psi_\sigma%5e\dag(\mathbf%7bk%7d)%0d%0a\left(%20\begin%7barray%7d%7bcccc%7d%0d%0a%20&amp;%20k_x-ik_y%20&amp;%20%20&amp;%20\\%0d%0ak_x+ik_y%20&amp;%20%20&amp;%20%20&amp;%20\\%0d%0a%20&amp;%20%20&amp;%20%20&amp;%20-k_x-ik_y%20\\%0d%0a%20&amp;%20%20&amp;%20-k_x+ik_y%20&amp;%20%0d%0a%20\end%7barray%7d%20\right)%0d%0a\psi_\sigma(\mathbf%7bk%7d)" TargetMode="External"/><Relationship Id="rId13" Type="http://schemas.openxmlformats.org/officeDocument/2006/relationships/image" Target="../media/image33.png"/><Relationship Id="rId18" Type="http://schemas.openxmlformats.org/officeDocument/2006/relationships/hyperlink" Target="http://maru.bonyari.jp/texclip/texclip.php?s=\displaystyle%0d%0a\gamma_2=\lambda_1%20\otimes%20\mathbf%7b1%7d" TargetMode="External"/><Relationship Id="rId3" Type="http://schemas.openxmlformats.org/officeDocument/2006/relationships/image" Target="../media/image28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hyperlink" Target="http://maru.bonyari.jp/texclip/texclip.php?s=\displaystyle%0d%0a\left(%20\Phi(\mathbf%7bk%7d)%20=%20\sum_%7bi=1,2,3%7d%20\exp\left%5bi\mathbf%7bk%7d\cdot\mathbf%7bs%7d_i\right%5d%20\right)" TargetMode="External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maru.bonyari.jp/texclip/texclip.php?s=\displaystyle%0d%0a\gamma_1=\lambda_2%20\otimes%20\tau_3" TargetMode="External"/><Relationship Id="rId20" Type="http://schemas.openxmlformats.org/officeDocument/2006/relationships/hyperlink" Target="http://maru.bonyari.jp/texclip/texclip.php?s=\displaystyle%0d%0a\gamma_3=\lambda_2%20\otimes%20\tau_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ru.bonyari.jp/texclip/texclip.php?s=\displaystyle%0d%0a=%20\sum_%7b\mathbf%7bk%7d%20\in%20\Omega%7d%0d%0a\left(%20a_\sigma%5e\dag(\mathbf%7bk%7d),%20b_\sigma%5e\dag(\mathbf%7bk%7d)\right)%0d%0a\left(%20\begin%7barray%7d%7bcc%7d%0d%0a0%20&amp;%20-t\Phi%5e*(\mathbf%7bk%7d)%20\\%20-t\Phi(\mathbf%7bk%7d)%20&amp;%200%20\end%7barray%7d%20\right)%0d%0a\left(%20\begin%7barray%7d%7bc%7d%0d%0aa_\sigma(\mathbf%7bk%7d)%20\\%20b_\sigma(\mathbf%7bk%7d)%20\end%7barray%7d%20\right)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10" Type="http://schemas.openxmlformats.org/officeDocument/2006/relationships/hyperlink" Target="http://maru.bonyari.jp/texclip/texclip.php?s=\displaystyle%0d%0a=v_F%20\sum_%7b\mathbf%7bk%7d%7d%20\bar%7b\psi%7d_\sigma%20(\vec%7b\gamma%7d%20\cdot%20\mathbf%7bk%7d)%20\psi_\sigma(\mathbf%7bk%7d)" TargetMode="External"/><Relationship Id="rId19" Type="http://schemas.openxmlformats.org/officeDocument/2006/relationships/image" Target="../media/image36.png"/><Relationship Id="rId4" Type="http://schemas.openxmlformats.org/officeDocument/2006/relationships/hyperlink" Target="http://maru.bonyari.jp/texclip/texclip.php?s=\displaystyle%0d%0aH_T%20=%20-t%20\sum_%7b\mathbf%7br%7d_A,%20i=1,2,3%7d%20\left%5ba_\sigma(\mathbf%7br%7d_A)%20b_\sigma(\mathbf%7br%7d+\mathbf%7bs%7d_i)+%20\mathrm%7bH.c.%7d\right%5d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://maru.bonyari.jp/texclip/texclip.php?s=\displaystyle%0d%0a\gamma_0=\lambda_3%20\otimes%20\mathbf%7b1%7d" TargetMode="External"/><Relationship Id="rId22" Type="http://schemas.openxmlformats.org/officeDocument/2006/relationships/hyperlink" Target="http://maru.bonyari.jp/texclip/texclip.php?s=\displaystyle%0d%0a\psi(\mathbf%7bk%7d)%20=%20\left(%20\begin%7barray%7d%7bc%7d%0d%0aa(\mathbf%7bK%7d_+%20+\mathbf%7bk%7d)%20&amp;%20b(\mathbf%7bK%7d_+%20+\mathbf%7bk%7d)%20&amp;%20a(\mathbf%7bK%7d_-%20+\mathbf%7bk%7d)%20&amp;%20b(\mathbf%7bK%7d_-%20+\mathbf%7bk%7d)%0d%0a\end%7barray%7d%20\right)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://maru.bonyari.jp/texclip/texclip.php?s=\displaystyle%0d%0a\nabla%20\times%20\mathbf%7bA%7d=0" TargetMode="External"/><Relationship Id="rId18" Type="http://schemas.openxmlformats.org/officeDocument/2006/relationships/image" Target="../media/image46.png"/><Relationship Id="rId3" Type="http://schemas.openxmlformats.org/officeDocument/2006/relationships/hyperlink" Target="http://maru.bonyari.jp/texclip/texclip.php?s=\displaystyle%0d%0aS_E%20=%20\sum_%7b\sigma%7d%0d%0a%20\int%20d%5e3%20x%20\%20\bar%7b\psi%7d_\sigma%20D%5bA%5d%20\psi_\sigma%20+%20\frac%7b\epsilon_0%7d%7b4%7d%20\sum_%7b\mu,\nu=1,2,3,4%7d%20%20\int%20d%5e4%20x%20(\partial_\mu%20A_\nu%20-%20\partial_\nu%20A_\mu)%5e2" TargetMode="External"/><Relationship Id="rId7" Type="http://schemas.openxmlformats.org/officeDocument/2006/relationships/hyperlink" Target="http://maru.bonyari.jp/texclip/texclip.php?s=\displaystyle%0d%0a\tau%20\rightarrow%20\tau%20/v_F,%20\quad%20A_0%20\rightarrow%20v_F%20A_0/e,%20\quad%20\mathbf%7bA%7d%20\rightarrow%20\mathbf%7bA%7d/e" TargetMode="External"/><Relationship Id="rId12" Type="http://schemas.openxmlformats.org/officeDocument/2006/relationships/image" Target="../media/image43.png"/><Relationship Id="rId17" Type="http://schemas.openxmlformats.org/officeDocument/2006/relationships/hyperlink" Target="http://maru.bonyari.jp/texclip/texclip.php?s=\displaystyle%0d%0a\beta%20=%20\frac%7b1%7d%7bg_*%5e2%7d%0d%0a=%20\frac%7b\epsilon_0%20v_%7b_F%7d%7d%7be%5e2%7d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hyperlink" Target="http://maru.bonyari.jp/texclip/texclip.php?s=\displaystyle%0d%0aS_G%20%20=&amp;%20\frac%7bv_%7b_F%7d%20\epsilon_0%7d%7b2e%5e2%7d%20\sum_%7bi=1,2,3%7d%20%20\int%20d%5e4x%20(\partial_i%20A_0%20-%20\partial_0%20A_i)%5e2%20%0d%0a+\frac%7b\epsilon_0%7d%7b4e%5e2%20v_%7b_F%7d%7d%20\sum_%7bi,j=1,2,3%7d%20%20\int%20d%5e4x%20(\partial_i%20A_j%20-%20\partial_j%20A_i)%5e2" TargetMode="External"/><Relationship Id="rId5" Type="http://schemas.openxmlformats.org/officeDocument/2006/relationships/hyperlink" Target="http://maru.bonyari.jp/texclip/texclip.php?s=\displaystyle%0d%0aD%5bA%5d%20\equiv%20\gamma_0%20(\partial_\tau%20+%20ie%20A_0)%20+%20v_%7b_F%7d%20\sum_%7bi=1,2%7d%20\gamma_i%20(\partial_i%20+i%20A_i)" TargetMode="External"/><Relationship Id="rId15" Type="http://schemas.openxmlformats.org/officeDocument/2006/relationships/hyperlink" Target="http://maru.bonyari.jp/texclip/texclip.php?s=\displaystyle%0d%0aS_G%20=%20\frac%7b\beta%7d%7b2%7d%20\sum_%7bi=1,2,3%7d%20\int%20d%5e4%20x%20(\partial_i%20A_0)%5e2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hyperlink" Target="http://maru.bonyari.jp/texclip/texclip.php?s=\displaystyle%0d%0aD%5bA%5d=%20\gamma_0(\partial_0+iA_0)%20+%20\sum_%7bi=1,2%7d%20\gamma_i%20(\partial_i%20+i%20A_i)" TargetMode="External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ru.bonyari.jp/texclip/texclip.php?s=\displaystyle%0d%0aH_T+H_M=%20\sum_%7b\mathbf%7bk%7d%20\in%20\Omega%7d%0d%0a\left(%20a_\sigma%5e\dag(\mathbf%7bk%7d),%20b_\sigma%5e\dag(\mathbf%7bk%7d)\right)%0d%0a\left(%20\begin%7barray%7d%7bcc%7d%0d%0a\textcolor%5brgb%5d%7b1,0,0%7d%7bm%7d\sigma_z%20&amp;%20-t\Phi%5e*(\mathbf%7bk%7d)%20\\%20-t\Phi(\mathbf%7bk%7d)%20&amp;%20\textcolor%5brgb%5d%7b1,0,0%7d%7b-m%7d\sigma_z%20\end%7barray%7d%20\right)%0d%0a\left(%20\begin%7barray%7d%7bc%7d%0d%0aa_\sigma(\mathbf%7bk%7d)%20\\%20b_\sigma(\mathbf%7bk%7d)%20\end%7barray%7d%20\right)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://maru.bonyari.jp/texclip/texclip.php?s=\displaystyle%0d%0aH_M=\textcolor%5brgb%5d%7b1,0,0%7d%7bm%7d%20\left%5ba%5e\dag%20\textcolor%5brgb%5d%7b0,0,0.6%7d%7b\sigma_z%7d%20a%20-%20b%5e\dag%20\textcolor%5brgb%5d%7b0,0,0.6%7d%7b\sigma_z%7d%20b%20\right%5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displaystyle%0d%0a\textcolor%5brgb%5d%7b1,0,0%7d%7b-%7dt'%20e%5e%7b\textcolor%5brgb%5d%7b1,0,0%7d%7b-i\phi%7d%7d" TargetMode="External"/><Relationship Id="rId13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hyperlink" Target="http://maru.bonyari.jp/texclip/texclip.php?s=\displaystyle%0d%0aM_%7bSO%7d=3\sqrt%7b3%7dt'%20\sin\phi" TargetMode="External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6" Type="http://schemas.openxmlformats.org/officeDocument/2006/relationships/hyperlink" Target="http://maru.bonyari.jp/texclip/texclip.php?s=\displaystyle%0d%0a\Phi_2(\mathbf%7bK%7d_\pm)%20=%20\pm%20\frac%7b3\sqrt%7b3%7di%7d%7b2%7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ru.bonyari.jp/texclip/texclip.php?s=\displaystyle%0d%0a\textcolor%5brgb%5d%7b1,0,0%7d%7b+%7dt'%20e%5e%7b\textcolor%5brgb%5d%7b1,0,0%7d%7b-i\phi%7d%7d" TargetMode="Externa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10" Type="http://schemas.openxmlformats.org/officeDocument/2006/relationships/hyperlink" Target="http://maru.bonyari.jp/texclip/texclip.php?s=\displaystyle%0d%0a\textcolor%5brgb%5d%7b1,0,0%7d%7b-%7dt'%20e%5e%7b\textcolor%5brgb%5d%7b1,0,0%7d%7b+i\phi%7d%7d" TargetMode="External"/><Relationship Id="rId4" Type="http://schemas.openxmlformats.org/officeDocument/2006/relationships/hyperlink" Target="http://maru.bonyari.jp/texclip/texclip.php?s=\displaystyle%0d%0a\textcolor%5brgb%5d%7b1,0,0%7d%7b+%7dt'%20e%5e%7b\textcolor%5brgb%5d%7b1,0,0%7d%7b+i\phi%7d%7d" TargetMode="External"/><Relationship Id="rId9" Type="http://schemas.openxmlformats.org/officeDocument/2006/relationships/image" Target="../media/image52.png"/><Relationship Id="rId14" Type="http://schemas.openxmlformats.org/officeDocument/2006/relationships/hyperlink" Target="http://maru.bonyari.jp/texclip/sin/phi%20/;%20/mathrm%7bIm%7d/Phi_2(/mathbf%7bk%7d)%7d/sigma_z%20&amp;%20-t/Phi%5e*(/mathbf%7bk%7d)%20/%20-t/Phi(/mathbf%7bk%7d)%20&amp;%20/textcolor%5brgb%5d%7b1,0,0%7d%7b2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displaystyle%0d%0aa(\tau)%20\rightarrow%20e%5e%7bi\textcolor%5brgb%5d%7b1,0,0%7d%7b\phi%7d(-1)%5e\tau%7d%20a(\tau),%0d%0a\quad%20b(\tau)%20\rightarrow%20e%5e%7b-i\textcolor%5brgb%5d%7b1,0,0%7d%7b\phi%7d(-1)%5e\tau%7d%20b(\tau)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://maru.bonyari.jp/texclip/texclip.php?s=\displaystyle%0d%0aa%5e\dag(\tau)%20\rightarrow%20a%5e\dag(\tau)%20e%5e%7bi\textcolor%5brgb%5d%7b1,0,0%7d%7b\phi%7d(-1)%5e\tau%7d,%0d%0a\quad%20b%5e\dag(\tau)%20\rightarrow%20b%5e\dag(\tau)e%5e%7b-i\textcolor%5brgb%5d%7b1,0,0%7d%7b\phi%7d(-1)%5e\tau%7d" TargetMode="Externa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%7d%5e/dag(/mathbf%7br%7d+/mathbf%7bs%7d_j,/tau" TargetMode="External"/><Relationship Id="rId3" Type="http://schemas.openxmlformats.org/officeDocument/2006/relationships/hyperlink" Target="http://maru.bonyari.jp/texclip/texclip.php?s=\displaystyle%0d%0aZ%20=%20\int%20%5bd\chi%5e\dag%20d\chi%5d%20%5bdU%5d%20e%5e%7b-S_F-S_G%7d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2.png"/><Relationship Id="rId5" Type="http://schemas.openxmlformats.org/officeDocument/2006/relationships/hyperlink" Target="http://maru.bonyari.jp/texclip/%7d(/mathbf%7br%7d,/tau" TargetMode="External"/><Relationship Id="rId10" Type="http://schemas.openxmlformats.org/officeDocument/2006/relationships/hyperlink" Target="http://maru.bonyari.jp/texclip/texclip.php?s=\displaystyle%0d%0a=%20\int%20%5bd\chi%5e\dag%20d\chi%5d%20%5bdU%5d%20\left%5be%5e%7b-S_F%7d%20-%20e%5e%7b-S_F%7d%20S_G%20\textcolor%5brgb%5d%7b0.6,0.6,0.6%7d%7b%20+%20O(\beta%5e2)%7d\right%5d" TargetMode="External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displaystyle%0d%0a-\frac%7b1%7d%7b4%7d%20\sum_%7b\mathbf%7br%7d_B,\tau%7d%20b%5e\dag(\mathbf%7br%7d_B,\tau)%20b(\mathbf%7br%7d_B,\tau)%20b%5e\dag(\mathbf%7br%7d_B,\tau+\Delta\tau)%20b(\mathbf%7br%7d_B,\tau+\Delta\tau)" TargetMode="External"/><Relationship Id="rId13" Type="http://schemas.openxmlformats.org/officeDocument/2006/relationships/image" Target="../media/image67.png"/><Relationship Id="rId3" Type="http://schemas.openxmlformats.org/officeDocument/2006/relationships/image" Target="../media/image5.png"/><Relationship Id="rId7" Type="http://schemas.openxmlformats.org/officeDocument/2006/relationships/image" Target="../media/image64.png"/><Relationship Id="rId12" Type="http://schemas.openxmlformats.org/officeDocument/2006/relationships/hyperlink" Target="http://maru.bonyari.jp/texclip/texclip.php?s=\displaystyle%0d%0a\langle%20b%5e\dag(\mathbf%7br%7d_B,\tau)%20b(\mathbf%7br%7d_B,\tau)%20\rangle%20\sim%20\phi_b%5e*(\mathbf%7br%7d_B,\tau)%20=%20\frac%7b1%7d%7b2%7d\left%5b-\sigma_1%20-%20i(-1)%5e%7b\tau/\Delta\tau%7d\sigma_2%20\right%5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ru.bonyari.jp/texclip/texclip.php?s=\displaystyle%0d%0a-\frac%7b1%7d%7b4%7d%20\sum_%7b\mathbf%7br%7d_A,\tau%7d%20a%5e\dag(\mathbf%7br%7d_A,\tau)%20a(\mathbf%7br%7d_A,\tau)%20a%5e\dag(\mathbf%7br%7d_A,\tau+\Delta\tau)%20a(\mathbf%7br%7d_A,\tau+\Delta\tau)" TargetMode="External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openxmlformats.org/officeDocument/2006/relationships/hyperlink" Target="http://maru.bonyari.jp/texclip/texclip.php?s=\displaystyle%0d%0a\langle%20a%5e\dag(\mathbf%7br%7d_A,\tau)%20a(\mathbf%7br%7d_A,\tau)%20\rangle%20\sim%20\phi_a(\mathbf%7br%7d_A,\tau)%20=%20\frac%7b1%7d%7b2%7d\left%5b\sigma_1%20+%20i(-1)%5e%7b\tau/\Delta\tau%7d\sigma_2%20\right%5d" TargetMode="External"/><Relationship Id="rId4" Type="http://schemas.openxmlformats.org/officeDocument/2006/relationships/hyperlink" Target="http://maru.bonyari.jp/texclip/texclip.php?s=\displaystyle%0d%0a\sigma_1+i\sigma_2%20\equiv%20\sigma%20\longrightarrow%20\textcolor%5brgb%5d%7b1,0,0%7d%7be%5e%7b2i\phi%7d%7d\sigma" TargetMode="External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displaystyle%0d%0aF_\mathrm%7beff%7d(\sigma)%20=%20\frac%7b1%7d%7b2%7d|\sigma|%5e2%20-%20\int%20d%5e2\mathbf%7bk%7d%20\ln%20\left%5b\frac%7b|\sigma|%5e2%7d%7b4%7d%20+%20|t\Phi(\mathbf%7bk%7d)|%5e2\right%5d" TargetMode="Externa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ru.bonyari.jp/texclip/texclip.php?s=\displaystyle%0d%0a\langle%20\sigma%20\rangle%20\neq%200.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hyperlink" Target="http://maru.bonyari.jp/texclip/texclip.php?s=\displaystyle%0d%0aF_\mathrm%7beff%7d(\textcolor%5brgb%5d%7b0,0,0.6%7d%7b\sigma_2%7d)%20=%20\frac%7b\textcolor%5brgb%5d%7b0,0,0.6%7d%7b\sigma_2%5e2%7d%7d%7b2%7d%20-\int%20d%5e2\mathbf%7bk%7d%20\ln\left%5b\left(2t'\mathrm%7bIm%7d(\mathbf%7bk%7d)\right)%5e2%0d%0a+\left(\frac%7b\textcolor%5brgb%5d%7b0,0,0.6%7d%7b\sigma_2%7d%7d%7b2%7d\right)%5e2%20+|t\Phi(\mathbf%7bk%7d)|%5e2\right%5d" TargetMode="External"/><Relationship Id="rId7" Type="http://schemas.openxmlformats.org/officeDocument/2006/relationships/hyperlink" Target="http://maru.bonyari.jp/texclip/texclip.php?s=\displaystyle%0d%0at'_C=0.0538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hyperlink" Target="http://maru.bonyari.jp/texclip/texclip.php?s=\displaystyle%0d%0a\sim%20m_H%5e2" TargetMode="External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maru.bonyari.jp/texclip/texclip.php?s=\displaystyle%0d%0aE(\mathbf%7bK%7d_\pm%20+%20\mathbf%7bk%7d)%20\simeq%20\textcolor%5brgb%5d%7b1,0,0%7d%7bv_%7b_F%7d%7d|\mathbf%7bk%7d|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displaystyle%0d%0am_H=3\sqrt%7b3%7d%20t'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displaystyle%0d%0am=3\sqrt%7b3%7d%20t'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displaystyle%0d%0a\textcolor%5brgb%5d%7b1,0,0%7d%7b\beta%7d%20=%20\frac%7b\epsilon%20\textcolor%5brgb%5d%7b1,0,0%7d%7bv_%7b_F%7d%7d%7d%7be%5e2%7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%7d(/mathbf%7br%7d,/t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displaystyle%0d%0aF_\mathrm%7beff%7d(\sigma)%20=%20\frac%7b(\textcolor%5brgb%5d%7b1,0,0%7d%7b\sigma_1%7d-2m)%5e2+\textcolor%5brgb%5d%7b0,0,0.6%7d%7b\sigma_2%5e2%7d%7d%7b2%7d%20-\int%20d%5e2\mathbf%7bk%7d%20\ln\left%5b\left(\frac%7b\textcolor%5brgb%5d%7b1,0,0%7d%7b\sigma_1%7d%7d%7b2%7d-2t'\mathrm%7bIm%7d(\mathbf%7bk%7d)\right)%5e2%0d%0a+\left(\frac%7b\textcolor%5brgb%5d%7b0,0,0.6%7d%7b\sigma_2%7d%7d%7b2%7d\right)%5e2%20+|t\Phi(\mathbf%7bk%7d)|%5e2\right%5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 flipH="1">
            <a:off x="0" y="2798109"/>
            <a:ext cx="866775" cy="1588"/>
          </a:xfrm>
          <a:prstGeom prst="line">
            <a:avLst/>
          </a:prstGeom>
          <a:noFill/>
          <a:ln w="76320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3568" y="548680"/>
            <a:ext cx="835292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ja-JP" sz="3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Phase structure of topological insulators by lattice strong-coupling expansion</a:t>
            </a:r>
            <a:endParaRPr lang="en-US" altLang="ja-JP" sz="36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621" y="2535408"/>
            <a:ext cx="352839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ja-JP" sz="28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Yasufumi</a:t>
            </a:r>
            <a:r>
              <a:rPr lang="en-US" altLang="ja-JP" sz="28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Araki</a:t>
            </a:r>
            <a:endParaRPr lang="en-US" altLang="ja-JP" sz="20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4720867" y="3039733"/>
            <a:ext cx="350427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  <a:ea typeface="メイリオ" pitchFamily="48" charset="-128"/>
                <a:cs typeface="Arial" charset="0"/>
              </a:rPr>
              <a:t>(The Univ. of Texas at Austin)</a:t>
            </a:r>
            <a:endParaRPr lang="en-US" altLang="ja-JP" sz="2000" dirty="0">
              <a:solidFill>
                <a:schemeClr val="accent6">
                  <a:lumMod val="75000"/>
                </a:schemeClr>
              </a:solidFill>
              <a:ea typeface="メイリオ" pitchFamily="48" charset="-128"/>
              <a:cs typeface="Arial" charset="0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0" y="6455709"/>
            <a:ext cx="83164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  <a:cs typeface="Arial" charset="0"/>
              </a:rPr>
              <a:t>Jul. 29 - Aug. 3, 2013: Lattice 2013 @ Mainz, Germany</a:t>
            </a:r>
            <a:endParaRPr lang="en-US" altLang="ja-JP" sz="2000" dirty="0">
              <a:solidFill>
                <a:srgbClr val="000000"/>
              </a:solidFill>
              <a:latin typeface="メイリオ" pitchFamily="48" charset="-128"/>
              <a:ea typeface="メイリオ" pitchFamily="48" charset="-128"/>
            </a:endParaRPr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auto">
          <a:xfrm flipH="1">
            <a:off x="571500" y="0"/>
            <a:ext cx="0" cy="4509120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auto">
          <a:xfrm flipH="1">
            <a:off x="285750" y="2298047"/>
            <a:ext cx="5367338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 flipH="1">
            <a:off x="3492500" y="6237288"/>
            <a:ext cx="5367338" cy="1587"/>
          </a:xfrm>
          <a:prstGeom prst="line">
            <a:avLst/>
          </a:prstGeom>
          <a:noFill/>
          <a:ln w="7632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H="1">
            <a:off x="8459788" y="5445224"/>
            <a:ext cx="644" cy="1412776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2" name="Line 1"/>
          <p:cNvSpPr>
            <a:spLocks noChangeShapeType="1"/>
          </p:cNvSpPr>
          <p:nvPr/>
        </p:nvSpPr>
        <p:spPr bwMode="auto">
          <a:xfrm flipH="1">
            <a:off x="8101013" y="5735638"/>
            <a:ext cx="1042987" cy="0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" name="Picture 2" descr="The University of Texas at Aus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61" y="3505780"/>
            <a:ext cx="1600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66775" y="4055713"/>
            <a:ext cx="62554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[1] YA and T. Kimura, Phys. Rev. B </a:t>
            </a:r>
            <a:r>
              <a:rPr lang="en-US" altLang="ja-JP" sz="2000" b="1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87</a:t>
            </a: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, 205440 (2013)</a:t>
            </a:r>
            <a:endParaRPr lang="en-US" altLang="ja-JP" sz="2000" dirty="0">
              <a:solidFill>
                <a:srgbClr val="00B050"/>
              </a:solidFill>
              <a:ea typeface="メイリオ" pitchFamily="48" charset="-128"/>
              <a:cs typeface="Arial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66775" y="4451520"/>
            <a:ext cx="551969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[2] A. </a:t>
            </a:r>
            <a:r>
              <a:rPr lang="en-US" altLang="ja-JP" sz="2000" dirty="0" err="1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Sekine</a:t>
            </a: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, T. Z. Nakano, YA and K. Nomura,</a:t>
            </a:r>
            <a:b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</a:b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      Phys. Rev. B </a:t>
            </a:r>
            <a:r>
              <a:rPr lang="en-US" altLang="ja-JP" sz="2000" b="1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87</a:t>
            </a: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, 165142 (2013)</a:t>
            </a:r>
            <a:endParaRPr lang="en-US" altLang="ja-JP" sz="2000" dirty="0">
              <a:solidFill>
                <a:srgbClr val="00B050"/>
              </a:solidFill>
              <a:ea typeface="メイリオ" pitchFamily="48" charset="-128"/>
              <a:cs typeface="Arial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364414" y="19819"/>
            <a:ext cx="754237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  <a:cs typeface="Arial" charset="0"/>
              </a:rPr>
              <a:t>6E-1</a:t>
            </a:r>
            <a:endParaRPr lang="en-US" altLang="ja-JP" sz="2000" dirty="0">
              <a:solidFill>
                <a:srgbClr val="000000"/>
              </a:solidFill>
              <a:latin typeface="メイリオ" pitchFamily="48" charset="-128"/>
              <a:ea typeface="メイリオ" pitchFamily="48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11560" y="142875"/>
            <a:ext cx="82089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chemeClr val="tx1"/>
                </a:solidFill>
              </a:rPr>
              <a:t>Behavior of order parameters</a:t>
            </a:r>
            <a:endParaRPr lang="en-US" altLang="ja-JP" sz="4000" i="1" dirty="0">
              <a:solidFill>
                <a:schemeClr val="tx1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691276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Fix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t’</a:t>
            </a:r>
            <a:r>
              <a:rPr lang="en-US" altLang="ja-JP" sz="2000" dirty="0" smtClean="0">
                <a:solidFill>
                  <a:schemeClr val="tx1"/>
                </a:solidFill>
              </a:rPr>
              <a:t>=0.5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t’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C</a:t>
            </a:r>
            <a:r>
              <a:rPr lang="en-US" altLang="ja-JP" sz="2000" dirty="0" smtClean="0">
                <a:solidFill>
                  <a:schemeClr val="tx1"/>
                </a:solidFill>
              </a:rPr>
              <a:t> / Vary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2000" dirty="0" smtClean="0">
                <a:solidFill>
                  <a:schemeClr val="tx1"/>
                </a:solidFill>
              </a:rPr>
              <a:t>=0</a:t>
            </a:r>
            <a:r>
              <a:rPr lang="ja-JP" altLang="en-US" sz="2000" dirty="0" smtClean="0">
                <a:solidFill>
                  <a:schemeClr val="tx1"/>
                </a:solidFill>
              </a:rPr>
              <a:t>→</a:t>
            </a:r>
            <a:r>
              <a:rPr lang="ja-JP" altLang="en-US" sz="2000" dirty="0" smtClean="0">
                <a:solidFill>
                  <a:schemeClr val="tx1"/>
                </a:solidFill>
                <a:latin typeface="ＭＳ Ｐゴシック" pitchFamily="50" charset="-128"/>
              </a:rPr>
              <a:t>∞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9" name="二等辺三角形 47"/>
          <p:cNvSpPr>
            <a:spLocks noChangeArrowheads="1"/>
          </p:cNvSpPr>
          <p:nvPr/>
        </p:nvSpPr>
        <p:spPr bwMode="auto">
          <a:xfrm rot="5400000">
            <a:off x="395536" y="119675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272808" cy="51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11760" y="1844825"/>
            <a:ext cx="2160240" cy="40229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σ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</a:rPr>
              <a:t>≠</a:t>
            </a:r>
            <a:r>
              <a:rPr lang="en-US" altLang="ja-JP" sz="2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</a:rPr>
              <a:t> for small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m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 bwMode="auto">
          <a:xfrm rot="1142055">
            <a:off x="2206536" y="2169913"/>
            <a:ext cx="360040" cy="79208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12160" y="3068960"/>
            <a:ext cx="2880320" cy="40229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σ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z="2000" dirty="0" smtClean="0">
                <a:solidFill>
                  <a:srgbClr val="FF0000"/>
                </a:solidFill>
              </a:rPr>
              <a:t>→</a:t>
            </a:r>
            <a:r>
              <a:rPr lang="ja-JP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∞</a:t>
            </a:r>
            <a:r>
              <a:rPr lang="en-US" altLang="ja-JP" sz="2000" dirty="0" smtClean="0">
                <a:solidFill>
                  <a:srgbClr val="FF0000"/>
                </a:solidFill>
              </a:rPr>
              <a:t>, σ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</a:rPr>
              <a:t>=0</a:t>
            </a:r>
            <a:r>
              <a:rPr lang="en-US" altLang="ja-JP" sz="2000" dirty="0" smtClean="0">
                <a:solidFill>
                  <a:schemeClr val="tx1"/>
                </a:solidFill>
              </a:rPr>
              <a:t> for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m</a:t>
            </a:r>
            <a:r>
              <a:rPr lang="ja-JP" altLang="en-US" sz="2000" dirty="0" smtClean="0">
                <a:solidFill>
                  <a:schemeClr val="tx1"/>
                </a:solidFill>
              </a:rPr>
              <a:t>→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∞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025452" y="3395262"/>
            <a:ext cx="1466428" cy="138303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円弧 1"/>
          <p:cNvSpPr/>
          <p:nvPr/>
        </p:nvSpPr>
        <p:spPr bwMode="auto">
          <a:xfrm>
            <a:off x="1097699" y="3575218"/>
            <a:ext cx="2232248" cy="2232248"/>
          </a:xfrm>
          <a:prstGeom prst="arc">
            <a:avLst>
              <a:gd name="adj1" fmla="val 15781717"/>
              <a:gd name="adj2" fmla="val 254872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 flipV="1">
            <a:off x="2213823" y="3427286"/>
            <a:ext cx="0" cy="12640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>
            <a:off x="2213823" y="4691342"/>
            <a:ext cx="120072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下矢印 6"/>
          <p:cNvSpPr/>
          <p:nvPr/>
        </p:nvSpPr>
        <p:spPr bwMode="auto">
          <a:xfrm rot="4498379" flipV="1">
            <a:off x="2637319" y="4017377"/>
            <a:ext cx="239879" cy="1116124"/>
          </a:xfrm>
          <a:prstGeom prst="downArrow">
            <a:avLst>
              <a:gd name="adj1" fmla="val 50000"/>
              <a:gd name="adj2" fmla="val 141031"/>
            </a:avLst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6098111" y="4114241"/>
            <a:ext cx="1466428" cy="138303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0" name="円弧 29"/>
          <p:cNvSpPr/>
          <p:nvPr/>
        </p:nvSpPr>
        <p:spPr bwMode="auto">
          <a:xfrm>
            <a:off x="5170358" y="4294197"/>
            <a:ext cx="2232248" cy="2232248"/>
          </a:xfrm>
          <a:prstGeom prst="arc">
            <a:avLst>
              <a:gd name="adj1" fmla="val 15781717"/>
              <a:gd name="adj2" fmla="val 254872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31" name="直線コネクタ 30"/>
          <p:cNvCxnSpPr/>
          <p:nvPr/>
        </p:nvCxnSpPr>
        <p:spPr bwMode="auto">
          <a:xfrm flipV="1">
            <a:off x="6286482" y="4146265"/>
            <a:ext cx="0" cy="12640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6286482" y="5410321"/>
            <a:ext cx="120072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下矢印 32"/>
          <p:cNvSpPr/>
          <p:nvPr/>
        </p:nvSpPr>
        <p:spPr bwMode="auto">
          <a:xfrm flipV="1">
            <a:off x="6167206" y="4294197"/>
            <a:ext cx="239879" cy="1116124"/>
          </a:xfrm>
          <a:prstGeom prst="downArrow">
            <a:avLst>
              <a:gd name="adj1" fmla="val 50000"/>
              <a:gd name="adj2" fmla="val 141031"/>
            </a:avLst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326755" y="4109353"/>
            <a:ext cx="7182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chemeClr val="tx1"/>
                </a:solidFill>
              </a:rPr>
              <a:t>tilted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388161" y="4829564"/>
            <a:ext cx="83822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chemeClr val="tx1"/>
                </a:solidFill>
              </a:rPr>
              <a:t>normal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8" grpId="0" animBg="1"/>
      <p:bldP spid="2" grpId="0" animBg="1"/>
      <p:bldP spid="7" grpId="0" animBg="1"/>
      <p:bldP spid="29" grpId="0" animBg="1"/>
      <p:bldP spid="3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854" y="1052736"/>
            <a:ext cx="657973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Phase diagram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52736"/>
            <a:ext cx="657973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491880" y="4293096"/>
            <a:ext cx="108012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(σ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000" dirty="0" smtClean="0">
                <a:solidFill>
                  <a:schemeClr val="tx1"/>
                </a:solidFill>
              </a:rPr>
              <a:t>≠</a:t>
            </a:r>
            <a:r>
              <a:rPr lang="en-US" altLang="ja-JP" sz="2000" dirty="0" smtClean="0">
                <a:solidFill>
                  <a:schemeClr val="tx1"/>
                </a:solidFill>
              </a:rPr>
              <a:t>0)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03848" y="2060848"/>
            <a:ext cx="100811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(σ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</a:rPr>
              <a:t>=0)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372200" y="3789040"/>
            <a:ext cx="100811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(σ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</a:rPr>
              <a:t>=0)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27584" y="5877272"/>
            <a:ext cx="73448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New phase (</a:t>
            </a:r>
            <a:r>
              <a:rPr lang="en-US" altLang="ja-JP" sz="2000" dirty="0" smtClean="0">
                <a:solidFill>
                  <a:srgbClr val="FF0000"/>
                </a:solidFill>
              </a:rPr>
              <a:t>Tilted AF</a:t>
            </a:r>
            <a:r>
              <a:rPr lang="en-US" altLang="ja-JP" sz="2000" dirty="0" smtClean="0">
                <a:solidFill>
                  <a:schemeClr val="tx1"/>
                </a:solidFill>
              </a:rPr>
              <a:t>) appears by the effect of e-e interaction.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9691" y="3143240"/>
            <a:ext cx="144016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chemeClr val="tx1"/>
                </a:solidFill>
              </a:rPr>
              <a:t>(instead of </a:t>
            </a:r>
            <a:r>
              <a:rPr lang="en-US" altLang="ja-JP" sz="1600" i="1" dirty="0" smtClean="0">
                <a:solidFill>
                  <a:schemeClr val="tx1"/>
                </a:solidFill>
              </a:rPr>
              <a:t>m</a:t>
            </a:r>
            <a:r>
              <a:rPr lang="en-US" altLang="ja-JP" sz="1600" dirty="0" smtClean="0">
                <a:solidFill>
                  <a:schemeClr val="tx1"/>
                </a:solidFill>
              </a:rPr>
              <a:t>)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Analogy </a:t>
            </a:r>
            <a:r>
              <a:rPr lang="en-US" altLang="ja-JP" sz="4000" smtClean="0">
                <a:solidFill>
                  <a:srgbClr val="000000"/>
                </a:solidFill>
              </a:rPr>
              <a:t>to Lattice QCD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94923"/>
              </p:ext>
            </p:extLst>
          </p:nvPr>
        </p:nvGraphicFramePr>
        <p:xfrm>
          <a:off x="395535" y="1397000"/>
          <a:ext cx="8496945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9"/>
                <a:gridCol w="2952328"/>
                <a:gridCol w="33123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2D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TIs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Lattice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QCD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effective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mass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spin-orbit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interaction (</a:t>
                      </a:r>
                      <a:r>
                        <a:rPr kumimoji="1" lang="en-US" altLang="ja-JP" sz="18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t’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Wilson term (</a:t>
                      </a:r>
                      <a:r>
                        <a:rPr kumimoji="1" lang="en-US" altLang="ja-JP" sz="18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splits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degeneracy of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valleys (2)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doublers (16)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explicitly breaks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U(1)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remnant spin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symm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(continuous) </a:t>
                      </a:r>
                      <a:r>
                        <a:rPr kumimoji="1" lang="en-US" altLang="ja-JP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chiral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symm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Induced phase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Tilted AF phase</a:t>
                      </a:r>
                      <a:endParaRPr kumimoji="1" lang="ja-JP" altLang="en-US" sz="1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Aoki phase</a:t>
                      </a:r>
                      <a:endParaRPr kumimoji="1" lang="ja-JP" altLang="en-US" sz="1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characterized by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nematic</a:t>
                      </a:r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AF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pion</a:t>
                      </a:r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condensation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both orthogonal </a:t>
                      </a:r>
                      <a:r>
                        <a:rPr kumimoji="1" lang="en-US" altLang="ja-JP" sz="18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 the explicit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breaking direction.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0226" name="Picture 2" descr="\displaystyle&#10;\langle \sigma_2 \rangle \; ( \sim \langle M_x^s \rangl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1" y="3321429"/>
            <a:ext cx="1512169" cy="249996"/>
          </a:xfrm>
          <a:prstGeom prst="rect">
            <a:avLst/>
          </a:prstGeom>
          <a:noFill/>
        </p:spPr>
      </p:pic>
      <p:pic>
        <p:nvPicPr>
          <p:cNvPr id="180228" name="Picture 4" descr="\displaystyle&#10;\langle \bar{\psi} i\gamma_5\tau_z \psi \rang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321429"/>
            <a:ext cx="1152128" cy="306347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3571" y="4077072"/>
            <a:ext cx="763284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Phase structure of topological insulators can be conjectured</a:t>
            </a:r>
            <a:br>
              <a:rPr lang="en-US" altLang="ja-JP" sz="2000" dirty="0" smtClean="0">
                <a:solidFill>
                  <a:schemeClr val="tx1"/>
                </a:solidFill>
              </a:rPr>
            </a:br>
            <a:r>
              <a:rPr lang="en-US" altLang="ja-JP" sz="2000" dirty="0" smtClean="0">
                <a:solidFill>
                  <a:schemeClr val="tx1"/>
                </a:solidFill>
              </a:rPr>
              <a:t>from lattice QCD...?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1157" y="4446038"/>
            <a:ext cx="2994214" cy="230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47" y="2499302"/>
            <a:ext cx="3336287" cy="191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3D topological insulator</a:t>
            </a:r>
            <a:endParaRPr lang="en-US" altLang="ja-JP" sz="4000" i="1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1559" y="2132856"/>
            <a:ext cx="831817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3D TIs </a:t>
            </a:r>
            <a:r>
              <a:rPr lang="en-US" altLang="ja-JP" sz="1600" dirty="0" smtClean="0">
                <a:solidFill>
                  <a:srgbClr val="000000"/>
                </a:solidFill>
              </a:rPr>
              <a:t>(e.g. Bi</a:t>
            </a:r>
            <a:r>
              <a:rPr lang="en-US" altLang="ja-JP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1600" dirty="0" smtClean="0">
                <a:solidFill>
                  <a:srgbClr val="000000"/>
                </a:solidFill>
              </a:rPr>
              <a:t>Se</a:t>
            </a:r>
            <a:r>
              <a:rPr lang="en-US" altLang="ja-JP" sz="1600" baseline="-25000" dirty="0" smtClean="0">
                <a:solidFill>
                  <a:srgbClr val="000000"/>
                </a:solidFill>
              </a:rPr>
              <a:t>3</a:t>
            </a:r>
            <a:r>
              <a:rPr lang="en-US" altLang="ja-JP" sz="1600" dirty="0" smtClean="0">
                <a:solidFill>
                  <a:srgbClr val="000000"/>
                </a:solidFill>
              </a:rPr>
              <a:t>)</a:t>
            </a:r>
            <a:r>
              <a:rPr lang="en-US" altLang="ja-JP" sz="2000" dirty="0" smtClean="0">
                <a:solidFill>
                  <a:srgbClr val="000000"/>
                </a:solidFill>
              </a:rPr>
              <a:t> are described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phenomenologically</a:t>
            </a:r>
            <a:r>
              <a:rPr lang="en-US" altLang="ja-JP" sz="2000" dirty="0" smtClean="0">
                <a:solidFill>
                  <a:srgbClr val="000000"/>
                </a:solidFill>
              </a:rPr>
              <a:t> by </a:t>
            </a:r>
            <a:r>
              <a:rPr lang="en-US" altLang="ja-JP" sz="2000" dirty="0" smtClean="0">
                <a:solidFill>
                  <a:srgbClr val="FF0000"/>
                </a:solidFill>
              </a:rPr>
              <a:t>Wilson fermions</a:t>
            </a:r>
            <a:r>
              <a:rPr lang="en-US" altLang="ja-JP" sz="2000" dirty="0" smtClean="0">
                <a:solidFill>
                  <a:srgbClr val="000000"/>
                </a:solidFill>
              </a:rPr>
              <a:t>: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174032" y="5640988"/>
            <a:ext cx="65527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Effective potential </a:t>
            </a:r>
            <a:r>
              <a:rPr lang="en-US" altLang="ja-JP" sz="2000" i="1" dirty="0" smtClean="0">
                <a:solidFill>
                  <a:srgbClr val="000000"/>
                </a:solidFill>
              </a:rPr>
              <a:t>F</a:t>
            </a:r>
            <a:r>
              <a:rPr lang="en-US" altLang="ja-JP" sz="2000" dirty="0" smtClean="0">
                <a:solidFill>
                  <a:srgbClr val="000000"/>
                </a:solidFill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  <a:cs typeface="Times New Roman" pitchFamily="18" charset="0"/>
              </a:rPr>
              <a:t>φ</a:t>
            </a:r>
            <a:r>
              <a:rPr lang="en-US" altLang="ja-JP" sz="2000" baseline="-25000" dirty="0" err="1" smtClean="0">
                <a:solidFill>
                  <a:srgbClr val="FF0000"/>
                </a:solidFill>
              </a:rPr>
              <a:t>σ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,</a:t>
            </a:r>
            <a:r>
              <a:rPr lang="en-US" altLang="ja-JP" sz="2000" dirty="0" err="1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  <a:cs typeface="Times New Roman" pitchFamily="18" charset="0"/>
              </a:rPr>
              <a:t>φ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π</a:t>
            </a:r>
            <a:r>
              <a:rPr lang="en-US" altLang="ja-JP" sz="2000" dirty="0" smtClean="0">
                <a:solidFill>
                  <a:srgbClr val="000000"/>
                </a:solidFill>
              </a:rPr>
              <a:t>)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\begin{align*}&#10;m(k)=m_0+\textcolor[rgb]{1,0,0}{r}\sum_{\mu}(1-\cos k_\mu)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05" y="2816148"/>
            <a:ext cx="3705845" cy="6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79923" y="3341527"/>
            <a:ext cx="205523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B050"/>
                </a:solidFill>
              </a:rPr>
              <a:t>Zhang </a:t>
            </a:r>
            <a:r>
              <a:rPr lang="en-US" altLang="ja-JP" sz="1600" i="1" dirty="0" smtClean="0">
                <a:solidFill>
                  <a:srgbClr val="00B050"/>
                </a:solidFill>
              </a:rPr>
              <a:t>et al.</a:t>
            </a:r>
            <a:r>
              <a:rPr lang="en-US" altLang="ja-JP" sz="1600" dirty="0" smtClean="0">
                <a:solidFill>
                  <a:srgbClr val="00B050"/>
                </a:solidFill>
              </a:rPr>
              <a:t> (2009)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55576" y="1124744"/>
            <a:ext cx="65527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2D TI:</a:t>
            </a:r>
            <a:r>
              <a:rPr lang="en-US" altLang="ja-JP" sz="2000" dirty="0" smtClean="0">
                <a:solidFill>
                  <a:srgbClr val="000000"/>
                </a:solidFill>
              </a:rPr>
              <a:t> single </a:t>
            </a:r>
            <a:r>
              <a:rPr lang="en-US" altLang="ja-JP" sz="2000" i="1" dirty="0" smtClean="0">
                <a:solidFill>
                  <a:srgbClr val="000000"/>
                </a:solidFill>
              </a:rPr>
              <a:t>Z</a:t>
            </a:r>
            <a:r>
              <a:rPr lang="en-US" altLang="ja-JP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2000" dirty="0" smtClean="0">
                <a:solidFill>
                  <a:srgbClr val="000000"/>
                </a:solidFill>
              </a:rPr>
              <a:t> invariant (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Chern</a:t>
            </a:r>
            <a:r>
              <a:rPr lang="en-US" altLang="ja-JP" sz="2000" dirty="0" smtClean="0">
                <a:solidFill>
                  <a:srgbClr val="000000"/>
                </a:solidFill>
              </a:rPr>
              <a:t> number)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55576" y="1513892"/>
            <a:ext cx="65527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>
                <a:solidFill>
                  <a:srgbClr val="000000"/>
                </a:solidFill>
              </a:rPr>
              <a:t>3</a:t>
            </a:r>
            <a:r>
              <a:rPr lang="en-US" altLang="ja-JP" sz="2000" u="sng" dirty="0" smtClean="0">
                <a:solidFill>
                  <a:srgbClr val="000000"/>
                </a:solidFill>
              </a:rPr>
              <a:t>D TI: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four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</a:rPr>
              <a:t> invariants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0" name="右矢印 19"/>
          <p:cNvSpPr/>
          <p:nvPr/>
        </p:nvSpPr>
        <p:spPr bwMode="auto">
          <a:xfrm>
            <a:off x="3637608" y="1575150"/>
            <a:ext cx="576064" cy="34103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227712" y="1513892"/>
            <a:ext cx="351264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dirty="0" smtClean="0">
                <a:solidFill>
                  <a:srgbClr val="0000FF"/>
                </a:solidFill>
              </a:rPr>
              <a:t>various topological phases</a:t>
            </a:r>
            <a:endParaRPr lang="en-US" altLang="ja-JP" sz="2000" i="1" dirty="0">
              <a:solidFill>
                <a:srgbClr val="0000FF"/>
              </a:solidFill>
            </a:endParaRPr>
          </a:p>
        </p:txBody>
      </p:sp>
      <p:sp>
        <p:nvSpPr>
          <p:cNvPr id="22" name="左中かっこ 21"/>
          <p:cNvSpPr/>
          <p:nvPr/>
        </p:nvSpPr>
        <p:spPr bwMode="auto">
          <a:xfrm>
            <a:off x="611560" y="1225860"/>
            <a:ext cx="144016" cy="57606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二等辺三角形 47"/>
          <p:cNvSpPr>
            <a:spLocks noChangeArrowheads="1"/>
          </p:cNvSpPr>
          <p:nvPr/>
        </p:nvSpPr>
        <p:spPr bwMode="auto">
          <a:xfrm rot="5400000">
            <a:off x="395660" y="2204864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83568" y="3682262"/>
            <a:ext cx="504056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-2r &lt; </a:t>
            </a:r>
            <a:r>
              <a:rPr lang="en-US" altLang="ja-JP" sz="2000" i="1" dirty="0" smtClean="0">
                <a:solidFill>
                  <a:srgbClr val="000000"/>
                </a:solidFill>
              </a:rPr>
              <a:t>m</a:t>
            </a:r>
            <a:r>
              <a:rPr lang="en-US" altLang="ja-JP" sz="2000" baseline="-25000" dirty="0" smtClean="0">
                <a:solidFill>
                  <a:srgbClr val="000000"/>
                </a:solidFill>
              </a:rPr>
              <a:t>0</a:t>
            </a:r>
            <a:r>
              <a:rPr lang="en-US" altLang="ja-JP" sz="2000" dirty="0" smtClean="0">
                <a:solidFill>
                  <a:srgbClr val="000000"/>
                </a:solidFill>
              </a:rPr>
              <a:t> &lt; 0: “</a:t>
            </a:r>
            <a:r>
              <a:rPr lang="en-US" altLang="ja-JP" sz="2000" dirty="0" smtClean="0">
                <a:solidFill>
                  <a:srgbClr val="FF0000"/>
                </a:solidFill>
              </a:rPr>
              <a:t>strong topological insulator</a:t>
            </a:r>
            <a:r>
              <a:rPr lang="en-US" altLang="ja-JP" sz="2000" dirty="0" smtClean="0">
                <a:solidFill>
                  <a:srgbClr val="000000"/>
                </a:solidFill>
              </a:rPr>
              <a:t>”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611560" y="4632011"/>
            <a:ext cx="83529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e-e interaction defined by </a:t>
            </a:r>
            <a:r>
              <a:rPr lang="en-US" altLang="ja-JP" sz="2000" dirty="0" smtClean="0">
                <a:solidFill>
                  <a:srgbClr val="FF0000"/>
                </a:solidFill>
              </a:rPr>
              <a:t>QED</a:t>
            </a:r>
            <a:r>
              <a:rPr lang="en-US" altLang="ja-JP" sz="2000" dirty="0" smtClean="0">
                <a:solidFill>
                  <a:srgbClr val="000000"/>
                </a:solidFill>
              </a:rPr>
              <a:t> (U(1) lattice gauge theory)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6" name="二等辺三角形 47"/>
          <p:cNvSpPr>
            <a:spLocks noChangeArrowheads="1"/>
          </p:cNvSpPr>
          <p:nvPr/>
        </p:nvSpPr>
        <p:spPr bwMode="auto">
          <a:xfrm rot="5400000">
            <a:off x="395660" y="4704019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951348" y="5224812"/>
            <a:ext cx="65527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Strong coupling expansion</a:t>
            </a:r>
            <a:r>
              <a:rPr lang="en-US" altLang="ja-JP" sz="2000" dirty="0" smtClean="0">
                <a:solidFill>
                  <a:srgbClr val="000000"/>
                </a:solidFill>
              </a:rPr>
              <a:t> + Mean-field analysis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8" name="右矢印 37"/>
          <p:cNvSpPr/>
          <p:nvPr/>
        </p:nvSpPr>
        <p:spPr bwMode="auto">
          <a:xfrm>
            <a:off x="1502702" y="5655426"/>
            <a:ext cx="576064" cy="34103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29" name="Picture 5" descr="\begin{align*}&#10;\textcolor[rgb]{1,0,0}{\phi_\sigma} = \langle \bar{\psi}\psi \rangle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40" y="6056295"/>
            <a:ext cx="1295300" cy="3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begin{align*}&#10;\textcolor[rgb]{1,0,0}{\phi_\pi} = \langle \bar{\psi}i\gamma_5\psi \rangle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51" y="6032726"/>
            <a:ext cx="1662981" cy="3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743616" y="6303861"/>
            <a:ext cx="289345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“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pseudospin</a:t>
            </a:r>
            <a:r>
              <a:rPr lang="en-US" altLang="ja-JP" sz="1600" dirty="0" smtClean="0">
                <a:solidFill>
                  <a:srgbClr val="000000"/>
                </a:solidFill>
              </a:rPr>
              <a:t> ferromagnetism”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8464249" y="142875"/>
            <a:ext cx="46549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[</a:t>
            </a:r>
            <a:r>
              <a:rPr lang="en-US" altLang="ja-JP" sz="2000" dirty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2</a:t>
            </a: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]</a:t>
            </a:r>
            <a:endParaRPr lang="en-US" altLang="ja-JP" sz="2000" dirty="0">
              <a:solidFill>
                <a:srgbClr val="00B050"/>
              </a:solidFill>
              <a:ea typeface="メイリオ" pitchFamily="48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40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16" grpId="0"/>
      <p:bldP spid="24" grpId="0" animBg="1"/>
      <p:bldP spid="32" grpId="0"/>
      <p:bldP spid="35" grpId="0"/>
      <p:bldP spid="36" grpId="0" animBg="1"/>
      <p:bldP spid="37" grpId="0"/>
      <p:bldP spid="38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Phase structure</a:t>
            </a:r>
            <a:endParaRPr lang="en-US" altLang="ja-JP" sz="4000" i="1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92156" y="1124744"/>
            <a:ext cx="81198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〈</a:t>
            </a:r>
            <a:r>
              <a:rPr lang="en-US" altLang="ja-JP" sz="20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φ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π</a:t>
            </a:r>
            <a:r>
              <a:rPr lang="en-US" altLang="ja-JP" sz="2000" dirty="0" smtClean="0">
                <a:solidFill>
                  <a:srgbClr val="000000"/>
                </a:solidFill>
              </a:rPr>
              <a:t>〉 vanishes everywhere in the phase diagram.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99592" y="5734632"/>
            <a:ext cx="591778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- </a:t>
            </a:r>
            <a:r>
              <a:rPr lang="en-US" altLang="ja-JP" sz="2000" dirty="0" smtClean="0">
                <a:solidFill>
                  <a:srgbClr val="FF0000"/>
                </a:solidFill>
              </a:rPr>
              <a:t>TI state persists</a:t>
            </a:r>
            <a:r>
              <a:rPr lang="en-US" altLang="ja-JP" sz="2000" dirty="0" smtClean="0">
                <a:solidFill>
                  <a:srgbClr val="000000"/>
                </a:solidFill>
              </a:rPr>
              <a:t> in the strong coupling region.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899592" y="1527035"/>
            <a:ext cx="576064" cy="34103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500486" y="1527035"/>
            <a:ext cx="667191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TI/NI transition is characterized by effective mass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12" y="2276872"/>
            <a:ext cx="4989152" cy="34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begin{align*}&#10;\textcolor[rgb]{1,0,0}{m_\mathrm{eff}} = m_0+\frac{1-r^2}{2}\sigma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63" y="1756492"/>
            <a:ext cx="2618305" cy="6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99592" y="6125212"/>
            <a:ext cx="591778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- TI/NI transition is shifted by the e-e interaction.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5824" y="2221702"/>
            <a:ext cx="205221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Strong coupling limit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45824" y="4941168"/>
            <a:ext cx="205221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err="1" smtClean="0">
                <a:solidFill>
                  <a:srgbClr val="000000"/>
                </a:solidFill>
              </a:rPr>
              <a:t>Noninteracting</a:t>
            </a:r>
            <a:r>
              <a:rPr lang="en-US" altLang="ja-JP" sz="1600" dirty="0" smtClean="0">
                <a:solidFill>
                  <a:srgbClr val="000000"/>
                </a:solidFill>
              </a:rPr>
              <a:t> limit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2" name="上下矢印 1"/>
          <p:cNvSpPr/>
          <p:nvPr/>
        </p:nvSpPr>
        <p:spPr bwMode="auto">
          <a:xfrm>
            <a:off x="1043608" y="2562437"/>
            <a:ext cx="432048" cy="2378731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948264" y="4572070"/>
            <a:ext cx="205221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(</a:t>
            </a:r>
            <a:r>
              <a:rPr lang="en-US" altLang="ja-JP" sz="1600" i="1" dirty="0" smtClean="0">
                <a:solidFill>
                  <a:srgbClr val="000000"/>
                </a:solidFill>
              </a:rPr>
              <a:t>r</a:t>
            </a:r>
            <a:r>
              <a:rPr lang="en-US" altLang="ja-JP" sz="1600" dirty="0" smtClean="0">
                <a:solidFill>
                  <a:srgbClr val="000000"/>
                </a:solidFill>
              </a:rPr>
              <a:t>: fixed)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89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Summary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1268760"/>
            <a:ext cx="83529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The effect of </a:t>
            </a:r>
            <a:r>
              <a:rPr lang="en-US" altLang="ja-JP" sz="2000" dirty="0" smtClean="0">
                <a:solidFill>
                  <a:srgbClr val="FF0000"/>
                </a:solidFill>
              </a:rPr>
              <a:t>e-e interaction</a:t>
            </a:r>
            <a:r>
              <a:rPr lang="en-US" altLang="ja-JP" sz="2000" dirty="0" smtClean="0">
                <a:solidFill>
                  <a:schemeClr val="tx1"/>
                </a:solidFill>
              </a:rPr>
              <a:t> on topological insulators is investigated.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0" name="二等辺三角形 47"/>
          <p:cNvSpPr>
            <a:spLocks noChangeArrowheads="1"/>
          </p:cNvSpPr>
          <p:nvPr/>
        </p:nvSpPr>
        <p:spPr bwMode="auto">
          <a:xfrm rot="5400000">
            <a:off x="323528" y="1340768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1689476"/>
            <a:ext cx="828092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TI band structure can be described in terms of </a:t>
            </a:r>
            <a:r>
              <a:rPr lang="en-US" altLang="ja-JP" sz="2000" dirty="0" smtClean="0">
                <a:solidFill>
                  <a:srgbClr val="FF0000"/>
                </a:solidFill>
              </a:rPr>
              <a:t>Wilson fermions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2" name="二等辺三角形 47"/>
          <p:cNvSpPr>
            <a:spLocks noChangeArrowheads="1"/>
          </p:cNvSpPr>
          <p:nvPr/>
        </p:nvSpPr>
        <p:spPr bwMode="auto">
          <a:xfrm rot="5400000">
            <a:off x="323528" y="1761484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2162613"/>
            <a:ext cx="828092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Topological phase structure is shifted by the strong e-e interaction: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6" name="二等辺三角形 47"/>
          <p:cNvSpPr>
            <a:spLocks noChangeArrowheads="1"/>
          </p:cNvSpPr>
          <p:nvPr/>
        </p:nvSpPr>
        <p:spPr bwMode="auto">
          <a:xfrm rot="5400000">
            <a:off x="323528" y="2234621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72172" y="2564904"/>
            <a:ext cx="73448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2D:</a:t>
            </a:r>
            <a:r>
              <a:rPr lang="en-US" altLang="ja-JP" sz="2000" dirty="0" smtClean="0">
                <a:solidFill>
                  <a:schemeClr val="tx1"/>
                </a:solidFill>
              </a:rPr>
              <a:t> new phase (“</a:t>
            </a:r>
            <a:r>
              <a:rPr lang="en-US" altLang="ja-JP" sz="2000" dirty="0" smtClean="0">
                <a:solidFill>
                  <a:srgbClr val="FF0000"/>
                </a:solidFill>
              </a:rPr>
              <a:t>Tilted AF</a:t>
            </a:r>
            <a:r>
              <a:rPr lang="en-US" altLang="ja-JP" sz="2000" dirty="0" smtClean="0">
                <a:solidFill>
                  <a:schemeClr val="tx1"/>
                </a:solidFill>
              </a:rPr>
              <a:t>”) appears between TI/NI transition.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69189" y="2967195"/>
            <a:ext cx="73448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>
                <a:solidFill>
                  <a:schemeClr val="tx1"/>
                </a:solidFill>
              </a:rPr>
              <a:t>3</a:t>
            </a:r>
            <a:r>
              <a:rPr lang="en-US" altLang="ja-JP" sz="2000" u="sng" dirty="0" smtClean="0">
                <a:solidFill>
                  <a:schemeClr val="tx1"/>
                </a:solidFill>
              </a:rPr>
              <a:t>D:</a:t>
            </a:r>
            <a:r>
              <a:rPr lang="en-US" altLang="ja-JP" sz="2000" dirty="0" smtClean="0">
                <a:solidFill>
                  <a:schemeClr val="tx1"/>
                </a:solidFill>
              </a:rPr>
              <a:t> TI persists at strong coupling; phase boundary is shifted.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7" name="左中かっこ 26"/>
          <p:cNvSpPr/>
          <p:nvPr/>
        </p:nvSpPr>
        <p:spPr bwMode="auto">
          <a:xfrm>
            <a:off x="725173" y="2679163"/>
            <a:ext cx="144016" cy="57606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552" y="4005064"/>
            <a:ext cx="828092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Change of physical properties under the phase transition…?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9" name="二等辺三角形 47"/>
          <p:cNvSpPr>
            <a:spLocks noChangeArrowheads="1"/>
          </p:cNvSpPr>
          <p:nvPr/>
        </p:nvSpPr>
        <p:spPr bwMode="auto">
          <a:xfrm rot="5400000">
            <a:off x="323528" y="407707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043608" y="4407355"/>
            <a:ext cx="78488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anomalous (spin) Hall conductivity, existence of surface states, …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9552" y="4881654"/>
            <a:ext cx="828092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Analogy to lattice QCD phase structure…?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32" name="二等辺三角形 47"/>
          <p:cNvSpPr>
            <a:spLocks noChangeArrowheads="1"/>
          </p:cNvSpPr>
          <p:nvPr/>
        </p:nvSpPr>
        <p:spPr bwMode="auto">
          <a:xfrm rot="5400000">
            <a:off x="323528" y="495366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043608" y="5250910"/>
            <a:ext cx="78488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existence of “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pions</a:t>
            </a:r>
            <a:r>
              <a:rPr lang="en-US" altLang="ja-JP" sz="2000" dirty="0" smtClean="0">
                <a:solidFill>
                  <a:schemeClr val="tx1"/>
                </a:solidFill>
              </a:rPr>
              <a:t>”?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smtClean="0">
                <a:solidFill>
                  <a:srgbClr val="000000"/>
                </a:solidFill>
              </a:rPr>
              <a:t>Backup slides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39552" y="116632"/>
            <a:ext cx="8424936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smtClean="0">
                <a:solidFill>
                  <a:srgbClr val="000000"/>
                </a:solidFill>
              </a:rPr>
              <a:t>Band strcture of graphene</a:t>
            </a:r>
            <a:endParaRPr lang="en-US" altLang="ja-JP" sz="400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21" name="Picture 26" descr="C:\work\graphene\2011_intensive_lecture\dispers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8432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659636" y="6237039"/>
            <a:ext cx="468213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rgbClr val="000000"/>
                </a:solidFill>
              </a:rPr>
              <a:t>k</a:t>
            </a:r>
            <a:r>
              <a:rPr lang="en-US" altLang="ja-JP" sz="2000" baseline="-25000" smtClean="0">
                <a:solidFill>
                  <a:srgbClr val="000000"/>
                </a:solidFill>
              </a:rPr>
              <a:t>x</a:t>
            </a:r>
            <a:endParaRPr lang="en-US" altLang="ja-JP" sz="2000" baseline="-25000">
              <a:solidFill>
                <a:srgbClr val="FF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99796" y="6237039"/>
            <a:ext cx="46821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err="1" smtClean="0">
                <a:solidFill>
                  <a:srgbClr val="000000"/>
                </a:solidFill>
              </a:rPr>
              <a:t>k</a:t>
            </a:r>
            <a:r>
              <a:rPr lang="en-US" altLang="ja-JP" sz="2000" baseline="-25000" err="1" smtClean="0">
                <a:solidFill>
                  <a:srgbClr val="000000"/>
                </a:solidFill>
              </a:rPr>
              <a:t>y</a:t>
            </a:r>
            <a:endParaRPr lang="en-US" altLang="ja-JP" sz="2000" baseline="-25000">
              <a:solidFill>
                <a:srgbClr val="FF0000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939556" y="3284984"/>
            <a:ext cx="468213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rgbClr val="000000"/>
                </a:solidFill>
              </a:rPr>
              <a:t>E</a:t>
            </a:r>
            <a:endParaRPr lang="en-US" altLang="ja-JP" sz="2000" baseline="-25000" dirty="0">
              <a:solidFill>
                <a:srgbClr val="FF0000"/>
              </a:solidFill>
            </a:endParaRPr>
          </a:p>
        </p:txBody>
      </p:sp>
      <p:sp>
        <p:nvSpPr>
          <p:cNvPr id="44" name="正方形/長方形 30"/>
          <p:cNvSpPr>
            <a:spLocks noChangeArrowheads="1"/>
          </p:cNvSpPr>
          <p:nvPr/>
        </p:nvSpPr>
        <p:spPr bwMode="auto">
          <a:xfrm>
            <a:off x="972741" y="4365104"/>
            <a:ext cx="3452812" cy="50482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45" name="Picture 28" descr="\displaystyle&#10;E(\mathbf{K}_\pm + \mathbf{k}) \simeq \textcolor[rgb]{1,0,0}{v_{_F}}|\mathbf{k}|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38129"/>
            <a:ext cx="308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4067944" y="4941168"/>
            <a:ext cx="1655763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smtClean="0">
                <a:solidFill>
                  <a:srgbClr val="00B050"/>
                </a:solidFill>
              </a:rPr>
              <a:t>Wallace(1947)</a:t>
            </a:r>
            <a:endParaRPr lang="en-US" altLang="ja-JP" sz="1600">
              <a:solidFill>
                <a:srgbClr val="00B050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95536" y="3789040"/>
            <a:ext cx="55446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“</a:t>
            </a:r>
            <a:r>
              <a:rPr lang="en-US" altLang="ja-JP" sz="2000" dirty="0" smtClean="0">
                <a:solidFill>
                  <a:srgbClr val="FF0000"/>
                </a:solidFill>
              </a:rPr>
              <a:t>Dirac cone</a:t>
            </a:r>
            <a:r>
              <a:rPr lang="en-US" altLang="ja-JP" sz="2000" dirty="0" smtClean="0">
                <a:solidFill>
                  <a:srgbClr val="000000"/>
                </a:solidFill>
              </a:rPr>
              <a:t>” structure at long wavelength.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99592" y="5301208"/>
            <a:ext cx="43204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... around two Dirac points </a:t>
            </a:r>
            <a:r>
              <a:rPr lang="en-US" altLang="ja-JP" sz="2000" dirty="0" smtClean="0">
                <a:solidFill>
                  <a:srgbClr val="FF0000"/>
                </a:solidFill>
              </a:rPr>
              <a:t>K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±</a:t>
            </a:r>
            <a:r>
              <a:rPr lang="en-US" altLang="ja-JP" sz="2000" dirty="0" smtClean="0">
                <a:solidFill>
                  <a:srgbClr val="000000"/>
                </a:solidFill>
              </a:rPr>
              <a:t>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6732240" y="4293096"/>
            <a:ext cx="576064" cy="108012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7596336" y="4293096"/>
            <a:ext cx="576064" cy="108012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576064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Tight-binding Hamiltonian:</a:t>
            </a:r>
            <a:endParaRPr lang="en-US" altLang="ja-JP" sz="2000" u="sng" dirty="0">
              <a:solidFill>
                <a:srgbClr val="FF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052736"/>
            <a:ext cx="1962150" cy="1944687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\displaystyle&#10;H_T = -t \sum_{\mathbf{r}_A, i=1,2,3} \left[a_\sigma(\mathbf{r}_A) b_\sigma(\mathbf{r}+\mathbf{s}_i)+ \mathrm{H.c.}\right]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556792"/>
            <a:ext cx="5266432" cy="648072"/>
          </a:xfrm>
          <a:prstGeom prst="rect">
            <a:avLst/>
          </a:prstGeom>
          <a:noFill/>
        </p:spPr>
      </p:pic>
      <p:sp>
        <p:nvSpPr>
          <p:cNvPr id="36" name="二等辺三角形 47"/>
          <p:cNvSpPr>
            <a:spLocks noChangeArrowheads="1"/>
          </p:cNvSpPr>
          <p:nvPr/>
        </p:nvSpPr>
        <p:spPr bwMode="auto">
          <a:xfrm rot="5400000">
            <a:off x="395536" y="119675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右矢印 36"/>
          <p:cNvSpPr/>
          <p:nvPr/>
        </p:nvSpPr>
        <p:spPr bwMode="auto">
          <a:xfrm rot="5400000">
            <a:off x="791580" y="3320988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187624" y="5949280"/>
            <a:ext cx="42484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u="sng" dirty="0" smtClean="0">
                <a:solidFill>
                  <a:srgbClr val="0000FF"/>
                </a:solidFill>
              </a:rPr>
              <a:t>Gapless “semimetal” at half-filling.</a:t>
            </a:r>
            <a:endParaRPr lang="en-US" altLang="ja-JP" sz="2000" i="1" u="sng" dirty="0">
              <a:solidFill>
                <a:srgbClr val="0000FF"/>
              </a:solidFill>
            </a:endParaRPr>
          </a:p>
        </p:txBody>
      </p:sp>
      <p:pic>
        <p:nvPicPr>
          <p:cNvPr id="210946" name="Picture 2" descr="\displaystyle&#10; =\sum_{\mathbf{k} \in \Omega}&#10;\left( a_\sigma^\dag(\mathbf{k}), b_\sigma^\dag(\mathbf{k})\right)&#10;\left( \begin{array}{cc}&#10;0 &amp; -t\Phi^*(\mathbf{k}) \\ -t\Phi(\mathbf{k}) &amp; 0 \end{array} \right)&#10;\left( \begin{array}{c}&#10;a_\sigma(\mathbf{k}) \\ b_\sigma(\mathbf{k}) \end{array} \right)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2420888"/>
            <a:ext cx="5652120" cy="624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146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smtClean="0">
                <a:solidFill>
                  <a:srgbClr val="000000"/>
                </a:solidFill>
              </a:rPr>
              <a:t>Effective field theory</a:t>
            </a:r>
            <a:endParaRPr lang="en-US" altLang="ja-JP" sz="36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884368" y="836712"/>
            <a:ext cx="1080120" cy="3407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rgbClr val="FF0000"/>
                </a:solidFill>
              </a:rPr>
              <a:t>Sec</a:t>
            </a:r>
            <a:r>
              <a:rPr lang="en-US" altLang="ja-JP" sz="1600" i="1" smtClean="0">
                <a:solidFill>
                  <a:srgbClr val="FF0000"/>
                </a:solidFill>
              </a:rPr>
              <a:t>. 2.1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39552" y="1052736"/>
            <a:ext cx="576064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Tight-binding Hamiltonian: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83568" y="6093296"/>
            <a:ext cx="280831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ja-JP" sz="2000" smtClean="0">
                <a:solidFill>
                  <a:schemeClr val="tx1"/>
                </a:solidFill>
              </a:rPr>
              <a:t>: sublattice / </a:t>
            </a:r>
            <a:r>
              <a:rPr lang="en-US" altLang="ja-JP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ja-JP" sz="2000" smtClean="0">
                <a:solidFill>
                  <a:schemeClr val="tx1"/>
                </a:solidFill>
              </a:rPr>
              <a:t>: valley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268760"/>
            <a:ext cx="1962150" cy="1944687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\displaystyle&#10;H_T = -t \sum_{\mathbf{r}_A, i=1,2,3} \left[a_\sigma(\mathbf{r}_A) b_\sigma(\mathbf{r}+\mathbf{s}_i)+ \mathrm{H.c.}\right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84784"/>
            <a:ext cx="4392488" cy="540527"/>
          </a:xfrm>
          <a:prstGeom prst="rect">
            <a:avLst/>
          </a:prstGeom>
          <a:noFill/>
        </p:spPr>
      </p:pic>
      <p:pic>
        <p:nvPicPr>
          <p:cNvPr id="2" name="Picture 4" descr="\displaystyle&#10;= \sum_{\mathbf{k} \in \Omega}&#10;\left( a_\sigma^\dag(\mathbf{k}), b_\sigma^\dag(\mathbf{k})\right)&#10;\left( \begin{array}{cc}&#10;0 &amp; -t\Phi^*(\mathbf{k}) \\ -t\Phi(\mathbf{k}) &amp; 0 \end{array} \right)&#10;\left( \begin{array}{c}&#10;a_\sigma(\mathbf{k}) \\ b_\sigma(\mathbf{k}) \end{array} \right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132856"/>
            <a:ext cx="5508103" cy="608991"/>
          </a:xfrm>
          <a:prstGeom prst="rect">
            <a:avLst/>
          </a:prstGeom>
          <a:noFill/>
        </p:spPr>
      </p:pic>
      <p:pic>
        <p:nvPicPr>
          <p:cNvPr id="3" name="Picture 6" descr="\displaystyle&#10;\simeq \frac{3}{2} at \sum_{\mathbf{k}}&#10;\psi_\sigma^\dag(\mathbf{k})&#10;\left( \begin{array}{cccc}&#10; &amp; k_x-ik_y &amp;  &amp; \\&#10;k_x+ik_y &amp;  &amp;  &amp; \\&#10; &amp;  &amp;  &amp; -k_x-ik_y \\&#10; &amp;  &amp; -k_x+ik_y &amp; &#10; \end{array} \right)&#10;\psi_\sigma(\mathbf{k})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3356992"/>
            <a:ext cx="6912768" cy="1053324"/>
          </a:xfrm>
          <a:prstGeom prst="rect">
            <a:avLst/>
          </a:prstGeom>
          <a:noFill/>
        </p:spPr>
      </p:pic>
      <p:pic>
        <p:nvPicPr>
          <p:cNvPr id="2056" name="Picture 8" descr="\displaystyle&#10;=v_F \sum_{\mathbf{k}} \bar{\psi}_\sigma (\vec{\gamma} \cdot \mathbf{k}) \psi_\sigma(\mathbf{k})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4581128"/>
            <a:ext cx="2808312" cy="593306"/>
          </a:xfrm>
          <a:prstGeom prst="rect">
            <a:avLst/>
          </a:prstGeom>
          <a:noFill/>
        </p:spPr>
      </p:pic>
      <p:pic>
        <p:nvPicPr>
          <p:cNvPr id="2060" name="Picture 12" descr="\displaystyle&#10;\left( \Phi(\mathbf{k}) = \sum_{i=1,2,3} \exp\left[i\mathbf{k}\cdot\mathbf{s}_i\right] \right)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2708920"/>
            <a:ext cx="1933101" cy="576064"/>
          </a:xfrm>
          <a:prstGeom prst="rect">
            <a:avLst/>
          </a:prstGeom>
          <a:noFill/>
        </p:spPr>
      </p:pic>
      <p:pic>
        <p:nvPicPr>
          <p:cNvPr id="2062" name="Picture 14" descr="\displaystyle&#10;\gamma_0=\lambda_3 \otimes \mathbf{1}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576" y="5589240"/>
            <a:ext cx="1296144" cy="236796"/>
          </a:xfrm>
          <a:prstGeom prst="rect">
            <a:avLst/>
          </a:prstGeom>
          <a:noFill/>
        </p:spPr>
      </p:pic>
      <p:pic>
        <p:nvPicPr>
          <p:cNvPr id="2064" name="Picture 16" descr="\displaystyle&#10;\gamma_1=\lambda_2 \otimes \tau_3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5776" y="5589240"/>
            <a:ext cx="1368152" cy="235249"/>
          </a:xfrm>
          <a:prstGeom prst="rect">
            <a:avLst/>
          </a:prstGeom>
          <a:noFill/>
        </p:spPr>
      </p:pic>
      <p:pic>
        <p:nvPicPr>
          <p:cNvPr id="2066" name="Picture 18" descr="\displaystyle&#10;\gamma_2=\lambda_1 \otimes \mathbf{1}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7984" y="5589241"/>
            <a:ext cx="1296144" cy="236796"/>
          </a:xfrm>
          <a:prstGeom prst="rect">
            <a:avLst/>
          </a:prstGeom>
          <a:noFill/>
        </p:spPr>
      </p:pic>
      <p:pic>
        <p:nvPicPr>
          <p:cNvPr id="2068" name="Picture 20" descr="\displaystyle&#10;\gamma_3=\lambda_2 \otimes \tau_1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28184" y="5589240"/>
            <a:ext cx="1368152" cy="236318"/>
          </a:xfrm>
          <a:prstGeom prst="rect">
            <a:avLst/>
          </a:prstGeom>
          <a:noFill/>
        </p:spPr>
      </p:pic>
      <p:pic>
        <p:nvPicPr>
          <p:cNvPr id="2070" name="Picture 22" descr="\displaystyle&#10;\psi(\mathbf{k}) = \left( \begin{array}{c}&#10;a(\mathbf{K}_+ +\mathbf{k}) &amp; b(\mathbf{K}_+ +\mathbf{k}) &amp; a(\mathbf{K}_- +\mathbf{k}) &amp; b(\mathbf{K}_- +\mathbf{k})&#10;\end{array} \right)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76256" y="4581128"/>
            <a:ext cx="189753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344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smtClean="0">
                <a:solidFill>
                  <a:srgbClr val="000000"/>
                </a:solidFill>
              </a:rPr>
              <a:t>Reduced QED</a:t>
            </a:r>
            <a:endParaRPr lang="en-US" altLang="ja-JP" sz="36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884368" y="836712"/>
            <a:ext cx="1080120" cy="3407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rgbClr val="FF0000"/>
                </a:solidFill>
              </a:rPr>
              <a:t>Sec</a:t>
            </a:r>
            <a:r>
              <a:rPr lang="en-US" altLang="ja-JP" sz="1600" i="1" smtClean="0">
                <a:solidFill>
                  <a:srgbClr val="FF0000"/>
                </a:solidFill>
              </a:rPr>
              <a:t>. 2.2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187624" y="2276872"/>
            <a:ext cx="2952328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Scale transformation: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129026" name="Picture 2" descr="\displaystyle&#10;S_E = \sum_{\sigma}&#10; \int d^3 x \ \bar{\psi}_\sigma D[A] \psi_\sigma + \frac{\epsilon_0}{4} \sum_{\mu,\nu=1,2,3,4}  \int d^4 x (\partial_\mu A_\nu - \partial_\nu A_\mu)^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5"/>
            <a:ext cx="6624736" cy="639278"/>
          </a:xfrm>
          <a:prstGeom prst="rect">
            <a:avLst/>
          </a:prstGeom>
          <a:noFill/>
        </p:spPr>
      </p:pic>
      <p:pic>
        <p:nvPicPr>
          <p:cNvPr id="129028" name="Picture 4" descr="\displaystyle&#10;D[A] \equiv \gamma_0 (\partial_\tau + ie A_0) + v_{_F} \sum_{i=1,2} \gamma_i (\partial_i +i A_i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844824"/>
            <a:ext cx="4104456" cy="491707"/>
          </a:xfrm>
          <a:prstGeom prst="rect">
            <a:avLst/>
          </a:prstGeom>
          <a:noFill/>
        </p:spPr>
      </p:pic>
      <p:sp>
        <p:nvSpPr>
          <p:cNvPr id="21" name="下矢印 20"/>
          <p:cNvSpPr/>
          <p:nvPr/>
        </p:nvSpPr>
        <p:spPr bwMode="auto">
          <a:xfrm>
            <a:off x="827584" y="1772816"/>
            <a:ext cx="288032" cy="122413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29030" name="Picture 6" descr="\displaystyle&#10;\tau \rightarrow \tau /v_F, \quad A_0 \rightarrow v_F A_0/e, \quad \mathbf{A} \rightarrow \mathbf{A}/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2708920"/>
            <a:ext cx="4536504" cy="256548"/>
          </a:xfrm>
          <a:prstGeom prst="rect">
            <a:avLst/>
          </a:prstGeom>
          <a:noFill/>
        </p:spPr>
      </p:pic>
      <p:pic>
        <p:nvPicPr>
          <p:cNvPr id="129032" name="Picture 8" descr="\displaystyle&#10;D[A]= \gamma_0(\partial_0+iA_0) + \sum_{i=1,2} \gamma_i (\partial_i +i A_i)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3212976"/>
            <a:ext cx="3816424" cy="504257"/>
          </a:xfrm>
          <a:prstGeom prst="rect">
            <a:avLst/>
          </a:prstGeom>
          <a:noFill/>
        </p:spPr>
      </p:pic>
      <p:pic>
        <p:nvPicPr>
          <p:cNvPr id="129034" name="Picture 10" descr="\displaystyle&#10;S_G  =&amp; \frac{v_{_F} \epsilon_0}{2e^2} \sum_{i=1,2,3}  \int d^4x (\partial_i A_0 - \partial_0 A_i)^2 &#10;+\frac{\epsilon_0}{4e^2 v_{_F}} \sum_{i,j=1,2,3}  \int d^4x (\partial_i A_j - \partial_j A_i)^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3789040"/>
            <a:ext cx="8424936" cy="691277"/>
          </a:xfrm>
          <a:prstGeom prst="rect">
            <a:avLst/>
          </a:prstGeom>
          <a:noFill/>
        </p:spPr>
      </p:pic>
      <p:sp>
        <p:nvSpPr>
          <p:cNvPr id="25" name="円/楕円 24"/>
          <p:cNvSpPr/>
          <p:nvPr/>
        </p:nvSpPr>
        <p:spPr bwMode="auto">
          <a:xfrm>
            <a:off x="4860032" y="3717032"/>
            <a:ext cx="792088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4797152"/>
            <a:ext cx="3600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smtClean="0">
                <a:solidFill>
                  <a:schemeClr val="tx1"/>
                </a:solidFill>
              </a:rPr>
              <a:t>Saddle point approximation:</a:t>
            </a:r>
            <a:endParaRPr lang="en-US" altLang="ja-JP" sz="2000" u="sng" dirty="0">
              <a:solidFill>
                <a:srgbClr val="FF0000"/>
              </a:solidFill>
            </a:endParaRPr>
          </a:p>
        </p:txBody>
      </p:sp>
      <p:pic>
        <p:nvPicPr>
          <p:cNvPr id="129038" name="Picture 14" descr="\displaystyle&#10;\nabla \times \mathbf{A}=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5936" y="4941168"/>
            <a:ext cx="1445119" cy="216023"/>
          </a:xfrm>
          <a:prstGeom prst="rect">
            <a:avLst/>
          </a:prstGeom>
          <a:noFill/>
        </p:spPr>
      </p:pic>
      <p:pic>
        <p:nvPicPr>
          <p:cNvPr id="129040" name="Picture 16" descr="\displaystyle&#10;S_G = \frac{\beta}{2} \sum_{i=1,2,3} \int d^4 x (\partial_i A_0)^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3568" y="5733256"/>
            <a:ext cx="3096344" cy="687401"/>
          </a:xfrm>
          <a:prstGeom prst="rect">
            <a:avLst/>
          </a:prstGeom>
          <a:noFill/>
        </p:spPr>
      </p:pic>
      <p:pic>
        <p:nvPicPr>
          <p:cNvPr id="129042" name="Picture 18" descr="\displaystyle&#10;\beta = \frac{1}{g_*^2}&#10;= \frac{\epsilon_0 v_{_F}}{e^2}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248" y="5661248"/>
            <a:ext cx="1800200" cy="622129"/>
          </a:xfrm>
          <a:prstGeom prst="rect">
            <a:avLst/>
          </a:prstGeom>
          <a:noFill/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99592" y="5157192"/>
            <a:ext cx="640871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smtClean="0">
                <a:solidFill>
                  <a:schemeClr val="tx1"/>
                </a:solidFill>
              </a:rPr>
              <a:t>Spatial components (=retardation) can be neglected.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66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Topological insulators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2088232" cy="402291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“Insulator”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1600" y="1556792"/>
            <a:ext cx="626469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Conduction band and valence band are separated by a large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bandgap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1560" y="2492896"/>
            <a:ext cx="2088232" cy="402291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“Topological”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71600" y="2924944"/>
            <a:ext cx="597666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Wave function of electron is characterized by nontrivial topology.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331640" y="3645024"/>
            <a:ext cx="72728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e.g.) Topological invariant -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Chern</a:t>
            </a:r>
            <a:r>
              <a:rPr lang="en-US" altLang="ja-JP" sz="2000" dirty="0" smtClean="0">
                <a:solidFill>
                  <a:srgbClr val="FF0000"/>
                </a:solidFill>
              </a:rPr>
              <a:t> number</a:t>
            </a:r>
            <a:r>
              <a:rPr lang="en-US" altLang="ja-JP" sz="2000" dirty="0" smtClean="0">
                <a:solidFill>
                  <a:schemeClr val="tx1"/>
                </a:solidFill>
              </a:rPr>
              <a:t> (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Z</a:t>
            </a:r>
            <a:r>
              <a:rPr lang="en-US" altLang="ja-JP" sz="2000" dirty="0" smtClean="0">
                <a:solidFill>
                  <a:schemeClr val="tx1"/>
                </a:solidFill>
              </a:rPr>
              <a:t>,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Z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</a:rPr>
              <a:t>,...)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11560" y="5565386"/>
            <a:ext cx="561662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2005</a:t>
            </a:r>
            <a:r>
              <a:rPr lang="en-US" altLang="ja-JP" sz="2000" dirty="0" smtClean="0">
                <a:solidFill>
                  <a:schemeClr val="tx1"/>
                </a:solidFill>
              </a:rPr>
              <a:t>: Theoretical prediction - </a:t>
            </a:r>
            <a:r>
              <a:rPr lang="en-US" altLang="ja-JP" sz="1600" dirty="0" smtClean="0">
                <a:solidFill>
                  <a:srgbClr val="00B050"/>
                </a:solidFill>
              </a:rPr>
              <a:t>Kane,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Mele</a:t>
            </a:r>
            <a:endParaRPr lang="en-US" altLang="ja-JP" sz="2000" dirty="0">
              <a:solidFill>
                <a:srgbClr val="00B050"/>
              </a:solidFill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11560" y="5925426"/>
            <a:ext cx="561662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2007</a:t>
            </a:r>
            <a:r>
              <a:rPr lang="en-US" altLang="ja-JP" sz="2000" dirty="0" smtClean="0">
                <a:solidFill>
                  <a:schemeClr val="tx1"/>
                </a:solidFill>
              </a:rPr>
              <a:t>: First observed in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HgTe</a:t>
            </a:r>
            <a:r>
              <a:rPr lang="en-US" altLang="ja-JP" sz="2000" dirty="0" smtClean="0">
                <a:solidFill>
                  <a:schemeClr val="tx1"/>
                </a:solidFill>
              </a:rPr>
              <a:t> -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Konig</a:t>
            </a:r>
            <a:r>
              <a:rPr lang="en-US" altLang="ja-JP" sz="1600" dirty="0" smtClean="0">
                <a:solidFill>
                  <a:srgbClr val="00B050"/>
                </a:solidFill>
              </a:rPr>
              <a:t> </a:t>
            </a:r>
            <a:r>
              <a:rPr lang="en-US" altLang="ja-JP" sz="1600" i="1" dirty="0" smtClean="0">
                <a:solidFill>
                  <a:srgbClr val="00B050"/>
                </a:solidFill>
              </a:rPr>
              <a:t>et al.</a:t>
            </a:r>
            <a:endParaRPr lang="en-US" altLang="ja-JP" sz="2000" i="1" dirty="0">
              <a:solidFill>
                <a:srgbClr val="00B050"/>
              </a:solidFill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56922" y="4242163"/>
            <a:ext cx="532859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Existence of </a:t>
            </a:r>
            <a:r>
              <a:rPr lang="en-US" altLang="ja-JP" sz="2000" dirty="0" smtClean="0">
                <a:solidFill>
                  <a:srgbClr val="FF0000"/>
                </a:solidFill>
              </a:rPr>
              <a:t>massless chiral fermions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5" name="二等辺三角形 47"/>
          <p:cNvSpPr>
            <a:spLocks noChangeArrowheads="1"/>
          </p:cNvSpPr>
          <p:nvPr/>
        </p:nvSpPr>
        <p:spPr bwMode="auto">
          <a:xfrm rot="5400000">
            <a:off x="340898" y="4314171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916962" y="4623553"/>
            <a:ext cx="446449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>
                <a:solidFill>
                  <a:schemeClr val="tx1"/>
                </a:solidFill>
              </a:rPr>
              <a:t>s</a:t>
            </a:r>
            <a:r>
              <a:rPr lang="en-US" altLang="ja-JP" sz="2000" dirty="0" smtClean="0">
                <a:solidFill>
                  <a:schemeClr val="tx1"/>
                </a:solidFill>
              </a:rPr>
              <a:t>urface states (3D)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8" name="左中かっこ 47"/>
          <p:cNvSpPr/>
          <p:nvPr/>
        </p:nvSpPr>
        <p:spPr bwMode="auto">
          <a:xfrm>
            <a:off x="700938" y="4674211"/>
            <a:ext cx="216024" cy="57606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149080"/>
            <a:ext cx="2251745" cy="218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804248" y="6309320"/>
            <a:ext cx="201622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err="1" smtClean="0">
                <a:solidFill>
                  <a:srgbClr val="00B050"/>
                </a:solidFill>
              </a:rPr>
              <a:t>Hasan</a:t>
            </a:r>
            <a:r>
              <a:rPr lang="en-US" altLang="ja-JP" sz="1600" dirty="0" smtClean="0">
                <a:solidFill>
                  <a:srgbClr val="00B050"/>
                </a:solidFill>
              </a:rPr>
              <a:t>, Kane (2010)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14496" y="4946343"/>
            <a:ext cx="547507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edge states (2D) - </a:t>
            </a:r>
            <a:r>
              <a:rPr lang="en-US" altLang="ja-JP" sz="1600" dirty="0" smtClean="0">
                <a:solidFill>
                  <a:schemeClr val="tx1"/>
                </a:solidFill>
              </a:rPr>
              <a:t>carries anomalous/spin Hall current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 animBg="1"/>
      <p:bldP spid="47" grpId="0"/>
      <p:bldP spid="48" grpId="0" animBg="1"/>
      <p:bldP spid="4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39552" y="116632"/>
            <a:ext cx="8424936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Introducing a </a:t>
            </a:r>
            <a:r>
              <a:rPr lang="en-US" altLang="ja-JP" sz="4000" dirty="0" err="1" smtClean="0">
                <a:solidFill>
                  <a:srgbClr val="000000"/>
                </a:solidFill>
              </a:rPr>
              <a:t>bandgap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27584" y="5085184"/>
            <a:ext cx="554461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(Topology of the ground state is trivial.)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576064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Staggered magnetic field:</a:t>
            </a:r>
            <a:endParaRPr lang="en-US" altLang="ja-JP" sz="2000" u="sng" dirty="0">
              <a:solidFill>
                <a:srgbClr val="FF0000"/>
              </a:solidFill>
            </a:endParaRPr>
          </a:p>
        </p:txBody>
      </p:sp>
      <p:sp>
        <p:nvSpPr>
          <p:cNvPr id="36" name="二等辺三角形 47"/>
          <p:cNvSpPr>
            <a:spLocks noChangeArrowheads="1"/>
          </p:cNvSpPr>
          <p:nvPr/>
        </p:nvSpPr>
        <p:spPr bwMode="auto">
          <a:xfrm rot="5400000">
            <a:off x="395536" y="119675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915816" y="1700808"/>
            <a:ext cx="561662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Apply a spatially periodic magnetic field so that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347864" y="2060848"/>
            <a:ext cx="43204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A</a:t>
            </a:r>
            <a:r>
              <a:rPr lang="en-US" altLang="ja-JP" sz="2000" dirty="0" smtClean="0">
                <a:solidFill>
                  <a:srgbClr val="000000"/>
                </a:solidFill>
              </a:rPr>
              <a:t>-site favors </a:t>
            </a:r>
            <a:r>
              <a:rPr lang="ja-JP" altLang="en-US" sz="2000" dirty="0" smtClean="0">
                <a:solidFill>
                  <a:srgbClr val="FF0000"/>
                </a:solidFill>
              </a:rPr>
              <a:t>↑</a:t>
            </a:r>
            <a:r>
              <a:rPr lang="en-US" altLang="ja-JP" sz="2000" dirty="0" smtClean="0">
                <a:solidFill>
                  <a:srgbClr val="000000"/>
                </a:solidFill>
              </a:rPr>
              <a:t>. / </a:t>
            </a:r>
            <a:r>
              <a:rPr lang="en-US" altLang="ja-JP" sz="2000" dirty="0" smtClean="0">
                <a:solidFill>
                  <a:srgbClr val="0000FF"/>
                </a:solidFill>
              </a:rPr>
              <a:t>B</a:t>
            </a:r>
            <a:r>
              <a:rPr lang="en-US" altLang="ja-JP" sz="2000" dirty="0" smtClean="0">
                <a:solidFill>
                  <a:srgbClr val="000000"/>
                </a:solidFill>
              </a:rPr>
              <a:t>-site favors </a:t>
            </a:r>
            <a:r>
              <a:rPr lang="ja-JP" altLang="en-US" sz="2000" dirty="0" smtClean="0">
                <a:solidFill>
                  <a:srgbClr val="0000FF"/>
                </a:solidFill>
              </a:rPr>
              <a:t>↓</a:t>
            </a:r>
            <a:r>
              <a:rPr lang="en-US" altLang="ja-JP" sz="2000" dirty="0" smtClean="0">
                <a:solidFill>
                  <a:srgbClr val="000000"/>
                </a:solidFill>
              </a:rPr>
              <a:t>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217092" name="Picture 4" descr="\displaystyle&#10;H_M=\textcolor[rgb]{1,0,0}{m} \left[a^\dag \textcolor[rgb]{0,0,0.6}{\sigma_z} a - b^\dag \textcolor[rgb]{0,0,0.6}{\sigma_z} b \right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08921"/>
            <a:ext cx="3456384" cy="395236"/>
          </a:xfrm>
          <a:prstGeom prst="rect">
            <a:avLst/>
          </a:prstGeom>
          <a:noFill/>
        </p:spPr>
      </p:pic>
      <p:pic>
        <p:nvPicPr>
          <p:cNvPr id="217094" name="Picture 6" descr="\displaystyle&#10;H_T+H_M= \sum_{\mathbf{k} \in \Omega}&#10;\left( a_\sigma^\dag(\mathbf{k}), b_\sigma^\dag(\mathbf{k})\right)&#10;\left( \begin{array}{cc}&#10;\textcolor[rgb]{1,0,0}{m}\sigma_z &amp; -t\Phi^*(\mathbf{k}) \\ -t\Phi(\mathbf{k}) &amp; \textcolor[rgb]{1,0,0}{-m}\sigma_z \end{array} \right)&#10;\left( \begin{array}{c}&#10;a_\sigma(\mathbf{k}) \\ b_\sigma(\mathbf{k}) \end{array} \right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645024"/>
            <a:ext cx="7920880" cy="734386"/>
          </a:xfrm>
          <a:prstGeom prst="rect">
            <a:avLst/>
          </a:prstGeom>
          <a:noFill/>
        </p:spPr>
      </p:pic>
      <p:sp>
        <p:nvSpPr>
          <p:cNvPr id="30" name="右矢印 29"/>
          <p:cNvSpPr/>
          <p:nvPr/>
        </p:nvSpPr>
        <p:spPr bwMode="auto">
          <a:xfrm>
            <a:off x="251520" y="3717032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9552" y="4725144"/>
            <a:ext cx="597666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Opens a finite gap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2000" dirty="0" smtClean="0">
                <a:solidFill>
                  <a:srgbClr val="000000"/>
                </a:solidFill>
              </a:rPr>
              <a:t> at each Dirac point.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80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Kane-</a:t>
            </a:r>
            <a:r>
              <a:rPr lang="en-US" altLang="ja-JP" sz="4000" dirty="0" err="1" smtClean="0">
                <a:solidFill>
                  <a:srgbClr val="000000"/>
                </a:solidFill>
              </a:rPr>
              <a:t>Mele</a:t>
            </a:r>
            <a:r>
              <a:rPr lang="en-US" altLang="ja-JP" sz="4000" dirty="0" smtClean="0">
                <a:solidFill>
                  <a:srgbClr val="000000"/>
                </a:solidFill>
              </a:rPr>
              <a:t> model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22970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059832" y="1196752"/>
            <a:ext cx="576064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Second-NN hopping</a:t>
            </a:r>
            <a:r>
              <a:rPr lang="en-US" altLang="ja-JP" sz="2000" dirty="0" smtClean="0">
                <a:solidFill>
                  <a:srgbClr val="000000"/>
                </a:solidFill>
              </a:rPr>
              <a:t> = spin-orbit interaction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4" name="円/楕円 33"/>
          <p:cNvSpPr/>
          <p:nvPr/>
        </p:nvSpPr>
        <p:spPr bwMode="auto">
          <a:xfrm>
            <a:off x="3767502" y="2448965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35" name="直線コネクタ 34"/>
          <p:cNvCxnSpPr>
            <a:stCxn id="34" idx="6"/>
            <a:endCxn id="36" idx="2"/>
          </p:cNvCxnSpPr>
          <p:nvPr/>
        </p:nvCxnSpPr>
        <p:spPr bwMode="auto">
          <a:xfrm>
            <a:off x="3911518" y="2520973"/>
            <a:ext cx="14401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円/楕円 35"/>
          <p:cNvSpPr/>
          <p:nvPr/>
        </p:nvSpPr>
        <p:spPr bwMode="auto">
          <a:xfrm>
            <a:off x="5351678" y="2448965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7" name="二等辺三角形 36"/>
          <p:cNvSpPr/>
          <p:nvPr/>
        </p:nvSpPr>
        <p:spPr bwMode="auto">
          <a:xfrm rot="5400000">
            <a:off x="4595594" y="2412961"/>
            <a:ext cx="144016" cy="216024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8" name="フリーフォーム 37"/>
          <p:cNvSpPr/>
          <p:nvPr/>
        </p:nvSpPr>
        <p:spPr bwMode="auto">
          <a:xfrm>
            <a:off x="3923928" y="2132856"/>
            <a:ext cx="1427750" cy="244101"/>
          </a:xfrm>
          <a:custGeom>
            <a:avLst/>
            <a:gdLst>
              <a:gd name="connsiteX0" fmla="*/ 0 w 1282535"/>
              <a:gd name="connsiteY0" fmla="*/ 229589 h 253340"/>
              <a:gd name="connsiteX1" fmla="*/ 665018 w 1282535"/>
              <a:gd name="connsiteY1" fmla="*/ 3958 h 253340"/>
              <a:gd name="connsiteX2" fmla="*/ 1282535 w 1282535"/>
              <a:gd name="connsiteY2" fmla="*/ 253340 h 2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535" h="253340">
                <a:moveTo>
                  <a:pt x="0" y="229589"/>
                </a:moveTo>
                <a:cubicBezTo>
                  <a:pt x="225631" y="114794"/>
                  <a:pt x="451262" y="0"/>
                  <a:pt x="665018" y="3958"/>
                </a:cubicBezTo>
                <a:cubicBezTo>
                  <a:pt x="878774" y="7916"/>
                  <a:pt x="1080654" y="130628"/>
                  <a:pt x="1282535" y="25334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9" name="フリーフォーム 38"/>
          <p:cNvSpPr/>
          <p:nvPr/>
        </p:nvSpPr>
        <p:spPr bwMode="auto">
          <a:xfrm flipH="1" flipV="1">
            <a:off x="3911518" y="2664989"/>
            <a:ext cx="1427750" cy="244101"/>
          </a:xfrm>
          <a:custGeom>
            <a:avLst/>
            <a:gdLst>
              <a:gd name="connsiteX0" fmla="*/ 0 w 1282535"/>
              <a:gd name="connsiteY0" fmla="*/ 229589 h 253340"/>
              <a:gd name="connsiteX1" fmla="*/ 665018 w 1282535"/>
              <a:gd name="connsiteY1" fmla="*/ 3958 h 253340"/>
              <a:gd name="connsiteX2" fmla="*/ 1282535 w 1282535"/>
              <a:gd name="connsiteY2" fmla="*/ 253340 h 2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535" h="253340">
                <a:moveTo>
                  <a:pt x="0" y="229589"/>
                </a:moveTo>
                <a:cubicBezTo>
                  <a:pt x="225631" y="114794"/>
                  <a:pt x="451262" y="0"/>
                  <a:pt x="665018" y="3958"/>
                </a:cubicBezTo>
                <a:cubicBezTo>
                  <a:pt x="878774" y="7916"/>
                  <a:pt x="1080654" y="130628"/>
                  <a:pt x="1282535" y="25334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0" name="下矢印 39"/>
          <p:cNvSpPr/>
          <p:nvPr/>
        </p:nvSpPr>
        <p:spPr bwMode="auto">
          <a:xfrm flipV="1">
            <a:off x="5351678" y="2304949"/>
            <a:ext cx="144016" cy="432048"/>
          </a:xfrm>
          <a:prstGeom prst="downArrow">
            <a:avLst>
              <a:gd name="adj1" fmla="val 50000"/>
              <a:gd name="adj2" fmla="val 94092"/>
            </a:avLst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1" name="下矢印 40"/>
          <p:cNvSpPr/>
          <p:nvPr/>
        </p:nvSpPr>
        <p:spPr bwMode="auto">
          <a:xfrm flipV="1">
            <a:off x="3767502" y="2304949"/>
            <a:ext cx="144016" cy="432048"/>
          </a:xfrm>
          <a:prstGeom prst="downArrow">
            <a:avLst>
              <a:gd name="adj1" fmla="val 50000"/>
              <a:gd name="adj2" fmla="val 94092"/>
            </a:avLst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2" name="円/楕円 41"/>
          <p:cNvSpPr/>
          <p:nvPr/>
        </p:nvSpPr>
        <p:spPr bwMode="auto">
          <a:xfrm>
            <a:off x="6431798" y="2448965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43" name="直線コネクタ 42"/>
          <p:cNvCxnSpPr>
            <a:stCxn id="42" idx="6"/>
            <a:endCxn id="44" idx="2"/>
          </p:cNvCxnSpPr>
          <p:nvPr/>
        </p:nvCxnSpPr>
        <p:spPr bwMode="auto">
          <a:xfrm>
            <a:off x="6575814" y="2520973"/>
            <a:ext cx="14401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円/楕円 43"/>
          <p:cNvSpPr/>
          <p:nvPr/>
        </p:nvSpPr>
        <p:spPr bwMode="auto">
          <a:xfrm>
            <a:off x="8015974" y="2448965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5" name="二等辺三角形 44"/>
          <p:cNvSpPr/>
          <p:nvPr/>
        </p:nvSpPr>
        <p:spPr bwMode="auto">
          <a:xfrm rot="5400000">
            <a:off x="7259890" y="2412961"/>
            <a:ext cx="144016" cy="216024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6" name="フリーフォーム 45"/>
          <p:cNvSpPr/>
          <p:nvPr/>
        </p:nvSpPr>
        <p:spPr bwMode="auto">
          <a:xfrm>
            <a:off x="6588224" y="2132856"/>
            <a:ext cx="1427750" cy="244101"/>
          </a:xfrm>
          <a:custGeom>
            <a:avLst/>
            <a:gdLst>
              <a:gd name="connsiteX0" fmla="*/ 0 w 1282535"/>
              <a:gd name="connsiteY0" fmla="*/ 229589 h 253340"/>
              <a:gd name="connsiteX1" fmla="*/ 665018 w 1282535"/>
              <a:gd name="connsiteY1" fmla="*/ 3958 h 253340"/>
              <a:gd name="connsiteX2" fmla="*/ 1282535 w 1282535"/>
              <a:gd name="connsiteY2" fmla="*/ 253340 h 2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535" h="253340">
                <a:moveTo>
                  <a:pt x="0" y="229589"/>
                </a:moveTo>
                <a:cubicBezTo>
                  <a:pt x="225631" y="114794"/>
                  <a:pt x="451262" y="0"/>
                  <a:pt x="665018" y="3958"/>
                </a:cubicBezTo>
                <a:cubicBezTo>
                  <a:pt x="878774" y="7916"/>
                  <a:pt x="1080654" y="130628"/>
                  <a:pt x="1282535" y="25334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7" name="フリーフォーム 46"/>
          <p:cNvSpPr/>
          <p:nvPr/>
        </p:nvSpPr>
        <p:spPr bwMode="auto">
          <a:xfrm flipH="1" flipV="1">
            <a:off x="6575814" y="2664989"/>
            <a:ext cx="1427750" cy="244101"/>
          </a:xfrm>
          <a:custGeom>
            <a:avLst/>
            <a:gdLst>
              <a:gd name="connsiteX0" fmla="*/ 0 w 1282535"/>
              <a:gd name="connsiteY0" fmla="*/ 229589 h 253340"/>
              <a:gd name="connsiteX1" fmla="*/ 665018 w 1282535"/>
              <a:gd name="connsiteY1" fmla="*/ 3958 h 253340"/>
              <a:gd name="connsiteX2" fmla="*/ 1282535 w 1282535"/>
              <a:gd name="connsiteY2" fmla="*/ 253340 h 2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535" h="253340">
                <a:moveTo>
                  <a:pt x="0" y="229589"/>
                </a:moveTo>
                <a:cubicBezTo>
                  <a:pt x="225631" y="114794"/>
                  <a:pt x="451262" y="0"/>
                  <a:pt x="665018" y="3958"/>
                </a:cubicBezTo>
                <a:cubicBezTo>
                  <a:pt x="878774" y="7916"/>
                  <a:pt x="1080654" y="130628"/>
                  <a:pt x="1282535" y="25334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8" name="下矢印 47"/>
          <p:cNvSpPr/>
          <p:nvPr/>
        </p:nvSpPr>
        <p:spPr bwMode="auto">
          <a:xfrm>
            <a:off x="6431798" y="2304949"/>
            <a:ext cx="144016" cy="432048"/>
          </a:xfrm>
          <a:prstGeom prst="downArrow">
            <a:avLst>
              <a:gd name="adj1" fmla="val 50000"/>
              <a:gd name="adj2" fmla="val 94092"/>
            </a:avLst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9" name="下矢印 48"/>
          <p:cNvSpPr/>
          <p:nvPr/>
        </p:nvSpPr>
        <p:spPr bwMode="auto">
          <a:xfrm>
            <a:off x="8015974" y="2304949"/>
            <a:ext cx="144016" cy="432048"/>
          </a:xfrm>
          <a:prstGeom prst="downArrow">
            <a:avLst>
              <a:gd name="adj1" fmla="val 50000"/>
              <a:gd name="adj2" fmla="val 94092"/>
            </a:avLst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50" name="Picture 14" descr="\displaystyle&#10;\textcolor[rgb]{1,0,0}{+}t' e^{\textcolor[rgb]{1,0,0}{+i\phi}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638" y="1872901"/>
            <a:ext cx="884191" cy="288032"/>
          </a:xfrm>
          <a:prstGeom prst="rect">
            <a:avLst/>
          </a:prstGeom>
          <a:noFill/>
        </p:spPr>
      </p:pic>
      <p:pic>
        <p:nvPicPr>
          <p:cNvPr id="51" name="Picture 16" descr="\displaystyle&#10;\textcolor[rgb]{1,0,0}{+}t' e^{\textcolor[rgb]{1,0,0}{-i\phi}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3446" y="2809005"/>
            <a:ext cx="864096" cy="279369"/>
          </a:xfrm>
          <a:prstGeom prst="rect">
            <a:avLst/>
          </a:prstGeom>
          <a:noFill/>
        </p:spPr>
      </p:pic>
      <p:pic>
        <p:nvPicPr>
          <p:cNvPr id="52" name="Picture 18" descr="\displaystyle&#10;\textcolor[rgb]{1,0,0}{-}t' e^{\textcolor[rgb]{1,0,0}{-i\phi}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7742" y="2809005"/>
            <a:ext cx="864096" cy="255301"/>
          </a:xfrm>
          <a:prstGeom prst="rect">
            <a:avLst/>
          </a:prstGeom>
          <a:noFill/>
        </p:spPr>
      </p:pic>
      <p:pic>
        <p:nvPicPr>
          <p:cNvPr id="53" name="Picture 20" descr="\displaystyle&#10;\textcolor[rgb]{1,0,0}{-}t' e^{\textcolor[rgb]{1,0,0}{+i\phi}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55934" y="1872901"/>
            <a:ext cx="864095" cy="257250"/>
          </a:xfrm>
          <a:prstGeom prst="rect">
            <a:avLst/>
          </a:prstGeom>
          <a:noFill/>
        </p:spPr>
      </p:pic>
      <p:sp>
        <p:nvSpPr>
          <p:cNvPr id="54" name="右矢印 53"/>
          <p:cNvSpPr/>
          <p:nvPr/>
        </p:nvSpPr>
        <p:spPr bwMode="auto">
          <a:xfrm>
            <a:off x="323528" y="4437112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043608" y="4437112"/>
            <a:ext cx="43204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Opens a gap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208898" name="Picture 2" descr="\displaystyle&#10;M_{SO}=3\sqrt{3}t' \sin\phi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4437112"/>
            <a:ext cx="2592288" cy="362612"/>
          </a:xfrm>
          <a:prstGeom prst="rect">
            <a:avLst/>
          </a:prstGeom>
          <a:noFill/>
        </p:spPr>
      </p:pic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508104" y="4437112"/>
            <a:ext cx="273630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at each Dirac point.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539552" y="5229200"/>
            <a:ext cx="691276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Sign of “mass”</a:t>
            </a:r>
            <a:r>
              <a:rPr lang="en-US" altLang="ja-JP" sz="2000" dirty="0" smtClean="0">
                <a:solidFill>
                  <a:srgbClr val="000000"/>
                </a:solidFill>
              </a:rPr>
              <a:t> depends on valley (Dirac point) index: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403648" y="5661248"/>
            <a:ext cx="43204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SO</a:t>
            </a:r>
            <a:r>
              <a:rPr lang="en-US" altLang="ja-JP" sz="2000" dirty="0" smtClean="0">
                <a:solidFill>
                  <a:srgbClr val="000000"/>
                </a:solidFill>
              </a:rPr>
              <a:t> around K</a:t>
            </a:r>
            <a:r>
              <a:rPr lang="en-US" altLang="ja-JP" sz="2000" baseline="-25000" dirty="0" smtClean="0">
                <a:solidFill>
                  <a:srgbClr val="000000"/>
                </a:solidFill>
              </a:rPr>
              <a:t>+</a:t>
            </a:r>
            <a:r>
              <a:rPr lang="en-US" altLang="ja-JP" sz="2000" dirty="0" smtClean="0">
                <a:solidFill>
                  <a:srgbClr val="000000"/>
                </a:solidFill>
              </a:rPr>
              <a:t> ; </a:t>
            </a:r>
            <a:r>
              <a:rPr lang="en-US" altLang="ja-JP" sz="2000" dirty="0" smtClean="0">
                <a:solidFill>
                  <a:srgbClr val="FF0000"/>
                </a:solidFill>
              </a:rPr>
              <a:t>-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SO</a:t>
            </a:r>
            <a:r>
              <a:rPr lang="en-US" altLang="ja-JP" sz="2000" dirty="0" smtClean="0">
                <a:solidFill>
                  <a:srgbClr val="000000"/>
                </a:solidFill>
              </a:rPr>
              <a:t> around K</a:t>
            </a:r>
            <a:r>
              <a:rPr lang="en-US" altLang="ja-JP" sz="2000" baseline="-25000" dirty="0" smtClean="0">
                <a:solidFill>
                  <a:srgbClr val="000000"/>
                </a:solidFill>
              </a:rPr>
              <a:t>-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59" name="右矢印 58"/>
          <p:cNvSpPr/>
          <p:nvPr/>
        </p:nvSpPr>
        <p:spPr bwMode="auto">
          <a:xfrm>
            <a:off x="827584" y="6237312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1475656" y="6237312"/>
            <a:ext cx="73448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Nontrivial topology of the ground state w.f.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208900" name="Picture 4" descr="\displaystyle&#10;H_T+H_{SO}= \sum_{\mathbf{k} \in \Omega}&#10;\left( a_\sigma^\dag(\mathbf{k}), b_\sigma^\dag(\mathbf{k})\right)&#10;\left( \begin{array}{cc}&#10;\textcolor[rgb]{1,0,0}{-2t'\sin\phi \; \mathrm{Im}\Phi_2(\mathbf{k})}\sigma_z &amp; -t\Phi^*(\mathbf{k}) \\ -t\Phi(\mathbf{k}) &amp; \textcolor[rgb]{1,0,0}{2t'\sin\phi \; \mathrm{Im}\Phi_2(\mathbf{k})}\sigma_z \end{array} \right)&#10;\left( \begin{array}{c}&#10;a_\sigma(\mathbf{k}) \\ b_\sigma(\mathbf{k}) \end{array} \right)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3645024"/>
            <a:ext cx="8784976" cy="599949"/>
          </a:xfrm>
          <a:prstGeom prst="rect">
            <a:avLst/>
          </a:prstGeom>
          <a:noFill/>
        </p:spPr>
      </p:pic>
      <p:pic>
        <p:nvPicPr>
          <p:cNvPr id="61" name="Picture 6" descr="\displaystyle&#10;\Phi_2(\mathbf{K}_\pm) = \pm \frac{3\sqrt{3}i}{2}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5157192"/>
            <a:ext cx="1584176" cy="449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430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dirty="0" smtClean="0">
                <a:solidFill>
                  <a:srgbClr val="000000"/>
                </a:solidFill>
              </a:rPr>
              <a:t>Doubling problem and spin symmetry</a:t>
            </a:r>
            <a:endParaRPr lang="en-US" altLang="ja-JP" sz="36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" name="Text Box 5"/>
          <p:cNvSpPr txBox="1">
            <a:spLocks noChangeArrowheads="1"/>
          </p:cNvSpPr>
          <p:nvPr/>
        </p:nvSpPr>
        <p:spPr bwMode="auto">
          <a:xfrm>
            <a:off x="971600" y="6021288"/>
            <a:ext cx="763284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Remnant U(1) spin is broken by </a:t>
            </a:r>
            <a:r>
              <a:rPr lang="en-US" altLang="ja-JP" sz="2000" dirty="0" smtClean="0">
                <a:solidFill>
                  <a:srgbClr val="FF0000"/>
                </a:solidFill>
              </a:rPr>
              <a:t>SDW</a:t>
            </a:r>
            <a:r>
              <a:rPr lang="en-US" altLang="ja-JP" sz="2000" dirty="0" smtClean="0">
                <a:solidFill>
                  <a:schemeClr val="tx1"/>
                </a:solidFill>
              </a:rPr>
              <a:t> (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antiferromagnetism</a:t>
            </a:r>
            <a:r>
              <a:rPr lang="en-US" altLang="ja-JP" sz="2000" dirty="0" smtClean="0">
                <a:solidFill>
                  <a:schemeClr val="tx1"/>
                </a:solidFill>
              </a:rPr>
              <a:t>).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1" name="二等辺三角形 47"/>
          <p:cNvSpPr>
            <a:spLocks noChangeArrowheads="1"/>
          </p:cNvSpPr>
          <p:nvPr/>
        </p:nvSpPr>
        <p:spPr bwMode="auto">
          <a:xfrm rot="5400000">
            <a:off x="323528" y="299695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87624" y="4149080"/>
            <a:ext cx="619268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Spin SU(2) is restricted to </a:t>
            </a:r>
            <a:r>
              <a:rPr lang="en-US" altLang="ja-JP" sz="2000" dirty="0" smtClean="0">
                <a:solidFill>
                  <a:srgbClr val="FF0000"/>
                </a:solidFill>
              </a:rPr>
              <a:t>U(1)</a:t>
            </a:r>
            <a:r>
              <a:rPr lang="en-US" altLang="ja-JP" sz="2000" dirty="0" smtClean="0">
                <a:solidFill>
                  <a:schemeClr val="tx1"/>
                </a:solidFill>
              </a:rPr>
              <a:t>. </a:t>
            </a:r>
            <a:r>
              <a:rPr lang="en-US" altLang="ja-JP" sz="1600" dirty="0" smtClean="0">
                <a:solidFill>
                  <a:schemeClr val="tx1"/>
                </a:solidFill>
              </a:rPr>
              <a:t>(defined in the (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z,x</a:t>
            </a:r>
            <a:r>
              <a:rPr lang="en-US" altLang="ja-JP" sz="1600" dirty="0" smtClean="0">
                <a:solidFill>
                  <a:schemeClr val="tx1"/>
                </a:solidFill>
              </a:rPr>
              <a:t>)-plane)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\displaystyle&#10;a(\tau) \rightarrow e^{i\textcolor[rgb]{1,0,0}{\phi}(-1)^\tau} a(\tau),&#10;\quad b(\tau) \rightarrow e^{-i\textcolor[rgb]{1,0,0}{\phi}(-1)^\tau} b(\tau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653136"/>
            <a:ext cx="5184576" cy="335124"/>
          </a:xfrm>
          <a:prstGeom prst="rect">
            <a:avLst/>
          </a:prstGeom>
          <a:noFill/>
        </p:spPr>
      </p:pic>
      <p:pic>
        <p:nvPicPr>
          <p:cNvPr id="2054" name="Picture 6" descr="\displaystyle&#10;a^\dag(\tau) \rightarrow a^\dag(\tau) e^{i\textcolor[rgb]{1,0,0}{\phi}(-1)^\tau},&#10;\quad b^\dag(\tau) \rightarrow b^\dag(\tau)e^{-i\textcolor[rgb]{1,0,0}{\phi}(-1)^\tau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013176"/>
            <a:ext cx="5688632" cy="338530"/>
          </a:xfrm>
          <a:prstGeom prst="rect">
            <a:avLst/>
          </a:prstGeom>
          <a:noFill/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884368" y="836712"/>
            <a:ext cx="1080120" cy="3407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rgbClr val="FF0000"/>
                </a:solidFill>
              </a:rPr>
              <a:t>Sec. 2.3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39552" y="1052736"/>
            <a:ext cx="74168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Imaginary time is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discretized</a:t>
            </a:r>
            <a:r>
              <a:rPr lang="en-US" altLang="ja-JP" sz="2000" dirty="0" smtClean="0">
                <a:solidFill>
                  <a:schemeClr val="tx1"/>
                </a:solidFill>
              </a:rPr>
              <a:t> by lattice spacing </a:t>
            </a:r>
            <a:r>
              <a:rPr lang="en-US" altLang="ja-JP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8" name="右矢印 51"/>
          <p:cNvSpPr>
            <a:spLocks noChangeArrowheads="1"/>
          </p:cNvSpPr>
          <p:nvPr/>
        </p:nvSpPr>
        <p:spPr bwMode="auto">
          <a:xfrm>
            <a:off x="755576" y="1484784"/>
            <a:ext cx="647700" cy="36004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75656" y="1484784"/>
            <a:ext cx="74168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Pole of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fermion</a:t>
            </a:r>
            <a:r>
              <a:rPr lang="en-US" altLang="ja-JP" sz="2000" dirty="0" smtClean="0">
                <a:solidFill>
                  <a:srgbClr val="FF0000"/>
                </a:solidFill>
              </a:rPr>
              <a:t> propagator</a:t>
            </a:r>
            <a:r>
              <a:rPr lang="en-US" altLang="ja-JP" sz="2000" dirty="0" smtClean="0">
                <a:solidFill>
                  <a:schemeClr val="tx1"/>
                </a:solidFill>
              </a:rPr>
              <a:t> appears at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ω=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π/</a:t>
            </a:r>
            <a:r>
              <a:rPr lang="en-US" altLang="ja-JP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508104" y="1772816"/>
            <a:ext cx="2376264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as well as at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ω=0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187624" y="2276872"/>
            <a:ext cx="5760640" cy="401638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Number of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d.o.f</a:t>
            </a:r>
            <a:r>
              <a:rPr lang="en-US" altLang="ja-JP" sz="2000" dirty="0" smtClean="0">
                <a:solidFill>
                  <a:schemeClr val="tx1"/>
                </a:solidFill>
              </a:rPr>
              <a:t>. is doubled: </a:t>
            </a:r>
            <a:r>
              <a:rPr lang="en-US" altLang="ja-JP" sz="2000" dirty="0" smtClean="0">
                <a:solidFill>
                  <a:srgbClr val="FF0000"/>
                </a:solidFill>
              </a:rPr>
              <a:t>Doubling problem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228184" y="2708920"/>
            <a:ext cx="259228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B050"/>
                </a:solidFill>
              </a:rPr>
              <a:t>Nielsen,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Ninomiya</a:t>
            </a:r>
            <a:r>
              <a:rPr lang="en-US" altLang="ja-JP" sz="1600" dirty="0" smtClean="0">
                <a:solidFill>
                  <a:srgbClr val="00B050"/>
                </a:solidFill>
              </a:rPr>
              <a:t> (1981)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39552" y="2924944"/>
            <a:ext cx="3744416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To retain the physical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d.o.f</a:t>
            </a:r>
            <a:r>
              <a:rPr lang="en-US" altLang="ja-JP" sz="2000" dirty="0" smtClean="0">
                <a:solidFill>
                  <a:schemeClr val="tx1"/>
                </a:solidFill>
              </a:rPr>
              <a:t>.: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115616" y="3284984"/>
            <a:ext cx="5256584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(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i</a:t>
            </a:r>
            <a:r>
              <a:rPr lang="en-US" altLang="ja-JP" sz="2000" dirty="0" smtClean="0">
                <a:solidFill>
                  <a:schemeClr val="tx1"/>
                </a:solidFill>
              </a:rPr>
              <a:t>) remove the spin index.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115616" y="3645024"/>
            <a:ext cx="61206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(ii) </a:t>
            </a:r>
            <a:r>
              <a:rPr lang="en-US" altLang="ja-JP" sz="2000" dirty="0" smtClean="0">
                <a:solidFill>
                  <a:srgbClr val="FF0000"/>
                </a:solidFill>
              </a:rPr>
              <a:t>treat doublers as spin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d.o.f</a:t>
            </a:r>
            <a:r>
              <a:rPr lang="en-US" altLang="ja-JP" sz="2000" dirty="0" smtClean="0">
                <a:solidFill>
                  <a:srgbClr val="FF0000"/>
                </a:solidFill>
              </a:rPr>
              <a:t>.</a:t>
            </a:r>
            <a:r>
              <a:rPr lang="en-US" altLang="ja-JP" sz="1600" dirty="0" smtClean="0">
                <a:solidFill>
                  <a:schemeClr val="tx1"/>
                </a:solidFill>
              </a:rPr>
              <a:t> (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staggered </a:t>
            </a:r>
            <a:r>
              <a:rPr lang="en-US" altLang="ja-JP" sz="1600" u="sng" dirty="0" err="1" smtClean="0">
                <a:solidFill>
                  <a:srgbClr val="FF0000"/>
                </a:solidFill>
              </a:rPr>
              <a:t>discretization</a:t>
            </a:r>
            <a:r>
              <a:rPr lang="en-US" altLang="ja-JP" sz="1600" dirty="0" smtClean="0">
                <a:solidFill>
                  <a:schemeClr val="tx1"/>
                </a:solidFill>
              </a:rPr>
              <a:t>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37" name="右矢印 51"/>
          <p:cNvSpPr>
            <a:spLocks noChangeArrowheads="1"/>
          </p:cNvSpPr>
          <p:nvPr/>
        </p:nvSpPr>
        <p:spPr bwMode="auto">
          <a:xfrm>
            <a:off x="539552" y="4149080"/>
            <a:ext cx="647700" cy="36004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55776" y="5445224"/>
            <a:ext cx="54726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i.e. Full spin symmetry is intrinsically broken.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31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" grpId="0" animBg="1"/>
      <p:bldP spid="13" grpId="0"/>
      <p:bldP spid="34" grpId="0"/>
      <p:bldP spid="35" grpId="0"/>
      <p:bldP spid="36" grpId="0"/>
      <p:bldP spid="37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3600" smtClean="0">
                <a:solidFill>
                  <a:srgbClr val="000000"/>
                </a:solidFill>
              </a:rPr>
              <a:t>Spin and staggered representation</a:t>
            </a:r>
            <a:endParaRPr lang="en-US" altLang="ja-JP" sz="36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884368" y="836712"/>
            <a:ext cx="1080120" cy="3407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smtClean="0">
                <a:solidFill>
                  <a:srgbClr val="FF0000"/>
                </a:solidFill>
              </a:rPr>
              <a:t>App. A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7992888" cy="33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下矢印 102"/>
          <p:cNvSpPr/>
          <p:nvPr/>
        </p:nvSpPr>
        <p:spPr bwMode="auto">
          <a:xfrm flipV="1">
            <a:off x="1619672" y="4653136"/>
            <a:ext cx="288032" cy="648072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1475656" y="5373216"/>
            <a:ext cx="2376264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eigenvalue of S</a:t>
            </a:r>
            <a:r>
              <a:rPr lang="en-US" altLang="ja-JP" sz="2000" baseline="-25000" smtClean="0">
                <a:solidFill>
                  <a:schemeClr val="tx1"/>
                </a:solidFill>
              </a:rPr>
              <a:t>y</a:t>
            </a:r>
            <a:r>
              <a:rPr lang="en-US" altLang="ja-JP" sz="200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0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Strong coupling expansion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683568" y="1052736"/>
            <a:ext cx="6408712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Expansion by β (</a:t>
            </a:r>
            <a:r>
              <a:rPr lang="en-US" altLang="ja-JP" sz="2000" dirty="0" smtClean="0">
                <a:solidFill>
                  <a:srgbClr val="FF0000"/>
                </a:solidFill>
              </a:rPr>
              <a:t>strong coupling expansion</a:t>
            </a:r>
            <a:r>
              <a:rPr lang="en-US" altLang="ja-JP" sz="2000" dirty="0" smtClean="0">
                <a:solidFill>
                  <a:srgbClr val="000000"/>
                </a:solidFill>
              </a:rPr>
              <a:t>) is valid.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116" name="Picture 2" descr="\displaystyle&#10;Z = \int [d\chi^\dag d\chi] [dU] e^{-S_F-S_G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556792"/>
            <a:ext cx="3456384" cy="649381"/>
          </a:xfrm>
          <a:prstGeom prst="rect">
            <a:avLst/>
          </a:prstGeom>
          <a:noFill/>
        </p:spPr>
      </p:pic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3995936" y="2780680"/>
            <a:ext cx="72008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smtClean="0">
                <a:solidFill>
                  <a:srgbClr val="000000"/>
                </a:solidFill>
              </a:rPr>
              <a:t>O(β</a:t>
            </a:r>
            <a:r>
              <a:rPr lang="en-US" altLang="ja-JP" sz="1600" baseline="30000" smtClean="0">
                <a:solidFill>
                  <a:srgbClr val="000000"/>
                </a:solidFill>
              </a:rPr>
              <a:t>0</a:t>
            </a:r>
            <a:r>
              <a:rPr lang="en-US" altLang="ja-JP" sz="1600" smtClean="0">
                <a:solidFill>
                  <a:srgbClr val="000000"/>
                </a:solidFill>
              </a:rPr>
              <a:t>)</a:t>
            </a:r>
            <a:endParaRPr lang="en-US" altLang="ja-JP" sz="1600">
              <a:solidFill>
                <a:srgbClr val="000000"/>
              </a:solidFill>
            </a:endParaRPr>
          </a:p>
        </p:txBody>
      </p:sp>
      <p:cxnSp>
        <p:nvCxnSpPr>
          <p:cNvPr id="118" name="直線コネクタ 117"/>
          <p:cNvCxnSpPr/>
          <p:nvPr/>
        </p:nvCxnSpPr>
        <p:spPr bwMode="auto">
          <a:xfrm>
            <a:off x="3995936" y="2780680"/>
            <a:ext cx="64807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Text Box 5"/>
          <p:cNvSpPr txBox="1">
            <a:spLocks noChangeArrowheads="1"/>
          </p:cNvSpPr>
          <p:nvPr/>
        </p:nvSpPr>
        <p:spPr bwMode="auto">
          <a:xfrm>
            <a:off x="5148064" y="2780680"/>
            <a:ext cx="72008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smtClean="0">
                <a:solidFill>
                  <a:srgbClr val="000000"/>
                </a:solidFill>
              </a:rPr>
              <a:t>O(β</a:t>
            </a:r>
            <a:r>
              <a:rPr lang="en-US" altLang="ja-JP" sz="1600" baseline="30000" smtClean="0">
                <a:solidFill>
                  <a:srgbClr val="000000"/>
                </a:solidFill>
              </a:rPr>
              <a:t>1</a:t>
            </a:r>
            <a:r>
              <a:rPr lang="en-US" altLang="ja-JP" sz="1600" smtClean="0">
                <a:solidFill>
                  <a:srgbClr val="000000"/>
                </a:solidFill>
              </a:rPr>
              <a:t>)</a:t>
            </a:r>
            <a:endParaRPr lang="en-US" altLang="ja-JP" sz="1600">
              <a:solidFill>
                <a:srgbClr val="000000"/>
              </a:solidFill>
            </a:endParaRPr>
          </a:p>
        </p:txBody>
      </p:sp>
      <p:cxnSp>
        <p:nvCxnSpPr>
          <p:cNvPr id="120" name="直線コネクタ 119"/>
          <p:cNvCxnSpPr/>
          <p:nvPr/>
        </p:nvCxnSpPr>
        <p:spPr bwMode="auto">
          <a:xfrm>
            <a:off x="5004048" y="2780680"/>
            <a:ext cx="100811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5580112" y="1412776"/>
            <a:ext cx="316835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rgbClr val="000000"/>
                </a:solidFill>
              </a:rPr>
              <a:t>(β=0: </a:t>
            </a:r>
            <a:r>
              <a:rPr lang="en-US" altLang="ja-JP" dirty="0" smtClean="0">
                <a:solidFill>
                  <a:srgbClr val="FF0000"/>
                </a:solidFill>
              </a:rPr>
              <a:t>strong coupling limit</a:t>
            </a:r>
            <a:r>
              <a:rPr lang="en-US" altLang="ja-JP" dirty="0" smtClean="0">
                <a:solidFill>
                  <a:srgbClr val="000000"/>
                </a:solidFill>
              </a:rPr>
              <a:t>)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467544" y="3573016"/>
            <a:ext cx="3024336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O(β</a:t>
            </a:r>
            <a:r>
              <a:rPr lang="en-US" altLang="ja-JP" sz="2000" u="sng" baseline="30000" dirty="0" smtClean="0">
                <a:solidFill>
                  <a:srgbClr val="000000"/>
                </a:solidFill>
              </a:rPr>
              <a:t>0</a:t>
            </a:r>
            <a:r>
              <a:rPr lang="en-US" altLang="ja-JP" sz="2000" u="sng" dirty="0" smtClean="0">
                <a:solidFill>
                  <a:srgbClr val="000000"/>
                </a:solidFill>
              </a:rPr>
              <a:t>):</a:t>
            </a:r>
            <a:r>
              <a:rPr lang="en-US" altLang="ja-JP" sz="2000" dirty="0" smtClean="0">
                <a:solidFill>
                  <a:srgbClr val="000000"/>
                </a:solidFill>
              </a:rPr>
              <a:t> on-site interaction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24" name="Oval 3"/>
          <p:cNvSpPr>
            <a:spLocks noChangeArrowheads="1"/>
          </p:cNvSpPr>
          <p:nvPr/>
        </p:nvSpPr>
        <p:spPr bwMode="auto">
          <a:xfrm rot="5400000">
            <a:off x="1546795" y="4198690"/>
            <a:ext cx="287337" cy="28575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5" name="Oval 4"/>
          <p:cNvSpPr>
            <a:spLocks noChangeArrowheads="1"/>
          </p:cNvSpPr>
          <p:nvPr/>
        </p:nvSpPr>
        <p:spPr bwMode="auto">
          <a:xfrm rot="5400000">
            <a:off x="1547589" y="5269458"/>
            <a:ext cx="287338" cy="287338"/>
          </a:xfrm>
          <a:prstGeom prst="ellipse">
            <a:avLst/>
          </a:prstGeom>
          <a:solidFill>
            <a:srgbClr val="0000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6" name="Line 5"/>
          <p:cNvSpPr>
            <a:spLocks noChangeShapeType="1"/>
          </p:cNvSpPr>
          <p:nvPr/>
        </p:nvSpPr>
        <p:spPr bwMode="auto">
          <a:xfrm rot="5400000" flipH="1" flipV="1">
            <a:off x="1297558" y="4876552"/>
            <a:ext cx="785812" cy="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7" name="二等辺三角形 30"/>
          <p:cNvSpPr>
            <a:spLocks noChangeArrowheads="1"/>
          </p:cNvSpPr>
          <p:nvPr/>
        </p:nvSpPr>
        <p:spPr bwMode="auto">
          <a:xfrm rot="10800000">
            <a:off x="1904777" y="4769396"/>
            <a:ext cx="142875" cy="222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8" name="Oval 3"/>
          <p:cNvSpPr>
            <a:spLocks noChangeArrowheads="1"/>
          </p:cNvSpPr>
          <p:nvPr/>
        </p:nvSpPr>
        <p:spPr bwMode="auto">
          <a:xfrm rot="5400000">
            <a:off x="1832545" y="5270252"/>
            <a:ext cx="287338" cy="28575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9" name="Oval 4"/>
          <p:cNvSpPr>
            <a:spLocks noChangeArrowheads="1"/>
          </p:cNvSpPr>
          <p:nvPr/>
        </p:nvSpPr>
        <p:spPr bwMode="auto">
          <a:xfrm rot="5400000">
            <a:off x="1833339" y="4197896"/>
            <a:ext cx="287337" cy="287338"/>
          </a:xfrm>
          <a:prstGeom prst="ellipse">
            <a:avLst/>
          </a:prstGeom>
          <a:solidFill>
            <a:srgbClr val="0000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0" name="Line 5"/>
          <p:cNvSpPr>
            <a:spLocks noChangeShapeType="1"/>
          </p:cNvSpPr>
          <p:nvPr/>
        </p:nvSpPr>
        <p:spPr bwMode="auto">
          <a:xfrm rot="5400000" flipH="1" flipV="1">
            <a:off x="1583308" y="4876552"/>
            <a:ext cx="785812" cy="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1" name="二等辺三角形 34"/>
          <p:cNvSpPr>
            <a:spLocks noChangeArrowheads="1"/>
          </p:cNvSpPr>
          <p:nvPr/>
        </p:nvSpPr>
        <p:spPr bwMode="auto">
          <a:xfrm rot="10800000" flipV="1">
            <a:off x="1619027" y="4769396"/>
            <a:ext cx="142875" cy="222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2" name="円/楕円 35"/>
          <p:cNvSpPr>
            <a:spLocks noChangeArrowheads="1"/>
          </p:cNvSpPr>
          <p:nvPr/>
        </p:nvSpPr>
        <p:spPr bwMode="auto">
          <a:xfrm>
            <a:off x="1404714" y="4126458"/>
            <a:ext cx="857250" cy="428625"/>
          </a:xfrm>
          <a:prstGeom prst="ellips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3" name="円/楕円 36"/>
          <p:cNvSpPr>
            <a:spLocks noChangeArrowheads="1"/>
          </p:cNvSpPr>
          <p:nvPr/>
        </p:nvSpPr>
        <p:spPr bwMode="auto">
          <a:xfrm>
            <a:off x="1404714" y="5198021"/>
            <a:ext cx="857250" cy="428625"/>
          </a:xfrm>
          <a:prstGeom prst="ellips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38" name="Picture 18" descr="\displaystyle&#10;\textcolor[rgb]{1,0,0}{U_{\tau'}(\mathbf{r},\tau')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114" y="4701133"/>
            <a:ext cx="10048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0" descr="\displaystyle&#10;\textcolor[rgb]{1,0,0}{U^\dag_{\tau'}(\mathbf{r},\tau')}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5439" y="4701133"/>
            <a:ext cx="1073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Text Box 5"/>
          <p:cNvSpPr txBox="1">
            <a:spLocks noChangeArrowheads="1"/>
          </p:cNvSpPr>
          <p:nvPr/>
        </p:nvSpPr>
        <p:spPr bwMode="auto">
          <a:xfrm>
            <a:off x="4283968" y="3573016"/>
            <a:ext cx="403244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O(β</a:t>
            </a:r>
            <a:r>
              <a:rPr lang="en-US" altLang="ja-JP" sz="2000" u="sng" baseline="30000" dirty="0" smtClean="0">
                <a:solidFill>
                  <a:srgbClr val="000000"/>
                </a:solidFill>
              </a:rPr>
              <a:t>1</a:t>
            </a:r>
            <a:r>
              <a:rPr lang="en-US" altLang="ja-JP" sz="2000" u="sng" dirty="0" smtClean="0">
                <a:solidFill>
                  <a:srgbClr val="000000"/>
                </a:solidFill>
              </a:rPr>
              <a:t>):</a:t>
            </a:r>
            <a:r>
              <a:rPr lang="en-US" altLang="ja-JP" sz="2000" dirty="0" smtClean="0">
                <a:solidFill>
                  <a:srgbClr val="000000"/>
                </a:solidFill>
              </a:rPr>
              <a:t> NN interaction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41" name="Oval 3"/>
          <p:cNvSpPr>
            <a:spLocks noChangeArrowheads="1"/>
          </p:cNvSpPr>
          <p:nvPr/>
        </p:nvSpPr>
        <p:spPr bwMode="auto">
          <a:xfrm rot="5400000">
            <a:off x="5433665" y="4150693"/>
            <a:ext cx="287337" cy="285750"/>
          </a:xfrm>
          <a:prstGeom prst="ellipse">
            <a:avLst/>
          </a:prstGeom>
          <a:solidFill>
            <a:schemeClr val="bg1"/>
          </a:solidFill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2" name="Oval 4"/>
          <p:cNvSpPr>
            <a:spLocks noChangeArrowheads="1"/>
          </p:cNvSpPr>
          <p:nvPr/>
        </p:nvSpPr>
        <p:spPr bwMode="auto">
          <a:xfrm rot="5400000">
            <a:off x="5434459" y="5221461"/>
            <a:ext cx="287338" cy="287338"/>
          </a:xfrm>
          <a:prstGeom prst="ellipse">
            <a:avLst/>
          </a:prstGeom>
          <a:solidFill>
            <a:srgbClr val="FF0000"/>
          </a:solidFill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3" name="Line 5"/>
          <p:cNvSpPr>
            <a:spLocks noChangeShapeType="1"/>
          </p:cNvSpPr>
          <p:nvPr/>
        </p:nvSpPr>
        <p:spPr bwMode="auto">
          <a:xfrm rot="5400000" flipH="1" flipV="1">
            <a:off x="5184428" y="4828555"/>
            <a:ext cx="785812" cy="0"/>
          </a:xfrm>
          <a:prstGeom prst="line">
            <a:avLst/>
          </a:prstGeom>
          <a:noFill/>
          <a:ln w="2844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4" name="二等辺三角形 30"/>
          <p:cNvSpPr>
            <a:spLocks noChangeArrowheads="1"/>
          </p:cNvSpPr>
          <p:nvPr/>
        </p:nvSpPr>
        <p:spPr bwMode="auto">
          <a:xfrm rot="10800000">
            <a:off x="6659662" y="4721399"/>
            <a:ext cx="142875" cy="22225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5" name="Oval 3"/>
          <p:cNvSpPr>
            <a:spLocks noChangeArrowheads="1"/>
          </p:cNvSpPr>
          <p:nvPr/>
        </p:nvSpPr>
        <p:spPr bwMode="auto">
          <a:xfrm rot="5400000">
            <a:off x="6587430" y="5222255"/>
            <a:ext cx="287338" cy="285750"/>
          </a:xfrm>
          <a:prstGeom prst="ellipse">
            <a:avLst/>
          </a:prstGeom>
          <a:solidFill>
            <a:schemeClr val="bg1"/>
          </a:solidFill>
          <a:ln w="2844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6" name="Oval 4"/>
          <p:cNvSpPr>
            <a:spLocks noChangeArrowheads="1"/>
          </p:cNvSpPr>
          <p:nvPr/>
        </p:nvSpPr>
        <p:spPr bwMode="auto">
          <a:xfrm rot="5400000">
            <a:off x="6588224" y="4149899"/>
            <a:ext cx="287337" cy="287338"/>
          </a:xfrm>
          <a:prstGeom prst="ellipse">
            <a:avLst/>
          </a:prstGeom>
          <a:solidFill>
            <a:srgbClr val="0000FF"/>
          </a:solidFill>
          <a:ln w="2844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7" name="Line 5"/>
          <p:cNvSpPr>
            <a:spLocks noChangeShapeType="1"/>
          </p:cNvSpPr>
          <p:nvPr/>
        </p:nvSpPr>
        <p:spPr bwMode="auto">
          <a:xfrm rot="5400000" flipH="1" flipV="1">
            <a:off x="6338193" y="4828555"/>
            <a:ext cx="785812" cy="0"/>
          </a:xfrm>
          <a:prstGeom prst="line">
            <a:avLst/>
          </a:prstGeom>
          <a:noFill/>
          <a:ln w="2844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8" name="二等辺三角形 34"/>
          <p:cNvSpPr>
            <a:spLocks noChangeArrowheads="1"/>
          </p:cNvSpPr>
          <p:nvPr/>
        </p:nvSpPr>
        <p:spPr bwMode="auto">
          <a:xfrm rot="10800000" flipV="1">
            <a:off x="5505897" y="4721399"/>
            <a:ext cx="142875" cy="22225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49" name="Picture 18" descr="\displaystyle&#10;\textcolor[rgb]{1,0,0}{U_{\tau'}(\mathbf{r},\tau')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653136"/>
            <a:ext cx="10048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4" descr="\displaystyle&#10;\textcolor[rgb]{1,0,0}{U_{\tau'}^\dag(\mathbf{r}+\mathbf{s}_j,\tau')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4191" y="4653136"/>
            <a:ext cx="1584176" cy="334867"/>
          </a:xfrm>
          <a:prstGeom prst="rect">
            <a:avLst/>
          </a:prstGeom>
          <a:noFill/>
        </p:spPr>
      </p:pic>
      <p:sp>
        <p:nvSpPr>
          <p:cNvPr id="151" name="二等辺三角形 30"/>
          <p:cNvSpPr>
            <a:spLocks noChangeArrowheads="1"/>
          </p:cNvSpPr>
          <p:nvPr/>
        </p:nvSpPr>
        <p:spPr bwMode="auto">
          <a:xfrm rot="10800000">
            <a:off x="5652691" y="4722862"/>
            <a:ext cx="142875" cy="22225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2" name="Line 5"/>
          <p:cNvSpPr>
            <a:spLocks noChangeShapeType="1"/>
          </p:cNvSpPr>
          <p:nvPr/>
        </p:nvSpPr>
        <p:spPr bwMode="auto">
          <a:xfrm rot="5400000" flipH="1" flipV="1">
            <a:off x="5331222" y="4830018"/>
            <a:ext cx="785812" cy="0"/>
          </a:xfrm>
          <a:prstGeom prst="line">
            <a:avLst/>
          </a:prstGeom>
          <a:noFill/>
          <a:ln w="2844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3" name="Line 5"/>
          <p:cNvSpPr>
            <a:spLocks noChangeShapeType="1"/>
          </p:cNvSpPr>
          <p:nvPr/>
        </p:nvSpPr>
        <p:spPr bwMode="auto">
          <a:xfrm rot="5400000" flipH="1" flipV="1">
            <a:off x="6195318" y="4830018"/>
            <a:ext cx="785812" cy="0"/>
          </a:xfrm>
          <a:prstGeom prst="line">
            <a:avLst/>
          </a:prstGeom>
          <a:noFill/>
          <a:ln w="2844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4" name="二等辺三角形 34"/>
          <p:cNvSpPr>
            <a:spLocks noChangeArrowheads="1"/>
          </p:cNvSpPr>
          <p:nvPr/>
        </p:nvSpPr>
        <p:spPr bwMode="auto">
          <a:xfrm rot="10800000" flipV="1">
            <a:off x="6516787" y="4722862"/>
            <a:ext cx="142875" cy="22225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55" name="直線コネクタ 154"/>
          <p:cNvCxnSpPr>
            <a:stCxn id="152" idx="1"/>
            <a:endCxn id="153" idx="1"/>
          </p:cNvCxnSpPr>
          <p:nvPr/>
        </p:nvCxnSpPr>
        <p:spPr bwMode="auto">
          <a:xfrm rot="10800000" flipH="1">
            <a:off x="5724128" y="4437112"/>
            <a:ext cx="86409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直線コネクタ 155"/>
          <p:cNvCxnSpPr/>
          <p:nvPr/>
        </p:nvCxnSpPr>
        <p:spPr bwMode="auto">
          <a:xfrm rot="10800000" flipH="1">
            <a:off x="5724128" y="5229200"/>
            <a:ext cx="86409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二等辺三角形 47"/>
          <p:cNvSpPr>
            <a:spLocks noChangeArrowheads="1"/>
          </p:cNvSpPr>
          <p:nvPr/>
        </p:nvSpPr>
        <p:spPr bwMode="auto">
          <a:xfrm rot="5400000">
            <a:off x="251520" y="3645024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2" name="二等辺三角形 47"/>
          <p:cNvSpPr>
            <a:spLocks noChangeArrowheads="1"/>
          </p:cNvSpPr>
          <p:nvPr/>
        </p:nvSpPr>
        <p:spPr bwMode="auto">
          <a:xfrm rot="5400000">
            <a:off x="4067944" y="3645024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115616" y="5877272"/>
            <a:ext cx="669674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u="sng" dirty="0" smtClean="0">
                <a:solidFill>
                  <a:srgbClr val="0000FF"/>
                </a:solidFill>
              </a:rPr>
              <a:t>Short-range interaction terms are derived systematically.</a:t>
            </a:r>
            <a:endParaRPr lang="en-US" altLang="ja-JP" sz="2000" i="1" u="sng" dirty="0">
              <a:solidFill>
                <a:srgbClr val="0000FF"/>
              </a:solidFill>
            </a:endParaRPr>
          </a:p>
        </p:txBody>
      </p:sp>
      <p:pic>
        <p:nvPicPr>
          <p:cNvPr id="111618" name="Picture 2" descr="\displaystyle&#10;= \int [d\chi^\dag d\chi] [dU] \left[e^{-S_F} - e^{-S_F} S_G \textcolor[rgb]{0.6,0.6,0.6}{ + O(\beta^2)}\right]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2204864"/>
            <a:ext cx="5400600" cy="662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597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43711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Strong coupling limit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539552" y="1124744"/>
            <a:ext cx="792088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[</a:t>
            </a:r>
            <a:r>
              <a:rPr lang="en-US" altLang="ja-JP" sz="2000" dirty="0" smtClean="0">
                <a:solidFill>
                  <a:srgbClr val="FF0000"/>
                </a:solidFill>
              </a:rPr>
              <a:t>O(β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r>
              <a:rPr lang="en-US" altLang="ja-JP" sz="2000" dirty="0" smtClean="0">
                <a:solidFill>
                  <a:srgbClr val="000000"/>
                </a:solidFill>
              </a:rPr>
              <a:t>]: On-site 4-Fermi term is generated.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1331640" y="3140968"/>
            <a:ext cx="698477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err="1" smtClean="0">
                <a:solidFill>
                  <a:srgbClr val="000000"/>
                </a:solidFill>
              </a:rPr>
              <a:t>Bosonic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auxiliary fields</a:t>
            </a:r>
            <a:r>
              <a:rPr lang="en-US" altLang="ja-JP" sz="2000" dirty="0" smtClean="0">
                <a:solidFill>
                  <a:srgbClr val="000000"/>
                </a:solidFill>
              </a:rPr>
              <a:t>: </a:t>
            </a:r>
            <a:r>
              <a:rPr lang="en-US" altLang="ja-JP" sz="1600" dirty="0" smtClean="0">
                <a:solidFill>
                  <a:srgbClr val="000000"/>
                </a:solidFill>
              </a:rPr>
              <a:t>(Extended Hubbard-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Stratonovich</a:t>
            </a:r>
            <a:r>
              <a:rPr lang="en-US" altLang="ja-JP" sz="1600" dirty="0" smtClean="0">
                <a:solidFill>
                  <a:srgbClr val="000000"/>
                </a:solidFill>
              </a:rPr>
              <a:t> transf.)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76" name="右矢印 51"/>
          <p:cNvSpPr>
            <a:spLocks noChangeArrowheads="1"/>
          </p:cNvSpPr>
          <p:nvPr/>
        </p:nvSpPr>
        <p:spPr bwMode="auto">
          <a:xfrm>
            <a:off x="611560" y="3140968"/>
            <a:ext cx="647700" cy="357188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11560" y="4869160"/>
            <a:ext cx="25202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Remnant U(1) spin</a:t>
            </a:r>
            <a:r>
              <a:rPr lang="en-US" altLang="ja-JP" sz="2000" dirty="0" smtClean="0">
                <a:solidFill>
                  <a:srgbClr val="000000"/>
                </a:solidFill>
              </a:rPr>
              <a:t>: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3" name="Picture 8" descr="\displaystyle&#10;\sigma_1+i\sigma_2 \equiv \sigma \longrightarrow \textcolor[rgb]{1,0,0}{e^{2i\phi}}\sigm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3024336" cy="330328"/>
          </a:xfrm>
          <a:prstGeom prst="rect">
            <a:avLst/>
          </a:prstGeom>
          <a:noFill/>
        </p:spPr>
      </p:pic>
      <p:pic>
        <p:nvPicPr>
          <p:cNvPr id="18434" name="Picture 2" descr="\displaystyle&#10;-\frac{1}{4} \sum_{\mathbf{r}_A,\tau} a^\dag(\mathbf{r}_A,\tau) a(\mathbf{r}_A,\tau) a^\dag(\mathbf{r}_A,\tau+\Delta\tau) a(\mathbf{r}_A,\tau+\Delta\tau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628800"/>
            <a:ext cx="5184576" cy="595929"/>
          </a:xfrm>
          <a:prstGeom prst="rect">
            <a:avLst/>
          </a:prstGeom>
          <a:noFill/>
        </p:spPr>
      </p:pic>
      <p:pic>
        <p:nvPicPr>
          <p:cNvPr id="18436" name="Picture 4" descr="\displaystyle&#10;-\frac{1}{4} \sum_{\mathbf{r}_B,\tau} b^\dag(\mathbf{r}_B,\tau) b(\mathbf{r}_B,\tau) b^\dag(\mathbf{r}_B,\tau+\Delta\tau) b(\mathbf{r}_B,\tau+\Delta\tau)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2204864"/>
            <a:ext cx="5040560" cy="585493"/>
          </a:xfrm>
          <a:prstGeom prst="rect">
            <a:avLst/>
          </a:prstGeom>
          <a:noFill/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067944" y="2708920"/>
            <a:ext cx="439248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~ Lattice version of Hubbard model.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18438" name="Picture 6" descr="\displaystyle&#10;\langle a^\dag(\mathbf{r}_A,\tau) a(\mathbf{r}_A,\tau) \rangle \sim \phi_a(\mathbf{r}_A,\tau) = \frac{1}{2}\left[\sigma_1 + i(-1)^{\tau/\Delta\tau}\sigma_2 \right]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3501008"/>
            <a:ext cx="5946662" cy="504056"/>
          </a:xfrm>
          <a:prstGeom prst="rect">
            <a:avLst/>
          </a:prstGeom>
          <a:noFill/>
        </p:spPr>
      </p:pic>
      <p:pic>
        <p:nvPicPr>
          <p:cNvPr id="18440" name="Picture 8" descr="\displaystyle&#10;\langle b^\dag(\mathbf{r}_B,\tau) b(\mathbf{r}_B,\tau) \rangle \sim \phi_b^*(\mathbf{r}_B,\tau) = \frac{1}{2}\left[-\sigma_1 - i(-1)^{\tau/\Delta\tau}\sigma_2 \right]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688" y="4149080"/>
            <a:ext cx="6120680" cy="504550"/>
          </a:xfrm>
          <a:prstGeom prst="rect">
            <a:avLst/>
          </a:prstGeom>
          <a:noFill/>
        </p:spPr>
      </p:pic>
      <p:sp>
        <p:nvSpPr>
          <p:cNvPr id="28" name="右矢印 51"/>
          <p:cNvSpPr>
            <a:spLocks noChangeArrowheads="1"/>
          </p:cNvSpPr>
          <p:nvPr/>
        </p:nvSpPr>
        <p:spPr bwMode="auto">
          <a:xfrm>
            <a:off x="755576" y="5301208"/>
            <a:ext cx="647700" cy="36004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75656" y="5301208"/>
            <a:ext cx="439248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σ</a:t>
            </a:r>
            <a:r>
              <a:rPr lang="en-US" altLang="ja-JP" sz="2000" dirty="0" smtClean="0">
                <a:solidFill>
                  <a:srgbClr val="000000"/>
                </a:solidFill>
              </a:rPr>
              <a:t> serves as an order parameter for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915816" y="5589240"/>
            <a:ext cx="439248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err="1" smtClean="0">
                <a:solidFill>
                  <a:srgbClr val="FF0000"/>
                </a:solidFill>
              </a:rPr>
              <a:t>sublattice</a:t>
            </a:r>
            <a:r>
              <a:rPr lang="en-US" altLang="ja-JP" sz="2000" dirty="0" smtClean="0">
                <a:solidFill>
                  <a:srgbClr val="000000"/>
                </a:solidFill>
              </a:rPr>
              <a:t> / </a:t>
            </a:r>
            <a:r>
              <a:rPr lang="en-US" altLang="ja-JP" sz="2000" dirty="0" smtClean="0">
                <a:solidFill>
                  <a:srgbClr val="FF0000"/>
                </a:solidFill>
              </a:rPr>
              <a:t>spin</a:t>
            </a:r>
            <a:r>
              <a:rPr lang="en-US" altLang="ja-JP" sz="2000" dirty="0" smtClean="0">
                <a:solidFill>
                  <a:srgbClr val="000000"/>
                </a:solidFill>
              </a:rPr>
              <a:t> symmetry breaking.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131840" y="5949280"/>
            <a:ext cx="496855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=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Antiferromagnetism</a:t>
            </a:r>
            <a:r>
              <a:rPr lang="en-US" altLang="ja-JP" sz="2000" dirty="0" smtClean="0">
                <a:solidFill>
                  <a:srgbClr val="000000"/>
                </a:solidFill>
              </a:rPr>
              <a:t> (Spin Density Wave)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0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Spontaneous symmetry breaking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39552" y="1124744"/>
            <a:ext cx="489654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Thermodynamic potential:</a:t>
            </a:r>
            <a:r>
              <a:rPr lang="en-US" altLang="ja-JP" sz="1600" dirty="0" smtClean="0">
                <a:solidFill>
                  <a:srgbClr val="000000"/>
                </a:solidFill>
              </a:rPr>
              <a:t> (</a:t>
            </a:r>
            <a:r>
              <a:rPr lang="en-US" altLang="ja-JP" sz="1600" smtClean="0">
                <a:solidFill>
                  <a:srgbClr val="000000"/>
                </a:solidFill>
              </a:rPr>
              <a:t>mean field ansatz)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4" name="二等辺三角形 47"/>
          <p:cNvSpPr>
            <a:spLocks noChangeArrowheads="1"/>
          </p:cNvSpPr>
          <p:nvPr/>
        </p:nvSpPr>
        <p:spPr bwMode="auto">
          <a:xfrm rot="5400000">
            <a:off x="323528" y="119675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38914" name="Picture 2" descr="\displaystyle&#10;F_\mathrm{eff}(\sigma) = \frac{1}{2}|\sigma|^2 - \int d^2\mathbf{k} \ln \left[\frac{|\sigma|^2}{4} + |t\Phi(\mathbf{k})|^2\right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556792"/>
            <a:ext cx="5256584" cy="676131"/>
          </a:xfrm>
          <a:prstGeom prst="rect">
            <a:avLst/>
          </a:prstGeom>
          <a:noFill/>
        </p:spPr>
      </p:pic>
      <p:pic>
        <p:nvPicPr>
          <p:cNvPr id="1026" name="Picture 2" descr="C:\Dropbox\work\phd_thesis\phd_thesis\fig_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5832648" cy="3460045"/>
          </a:xfrm>
          <a:prstGeom prst="rect">
            <a:avLst/>
          </a:prstGeom>
          <a:noFill/>
        </p:spPr>
      </p:pic>
      <p:sp>
        <p:nvSpPr>
          <p:cNvPr id="37" name="正方形/長方形 36"/>
          <p:cNvSpPr/>
          <p:nvPr/>
        </p:nvSpPr>
        <p:spPr bwMode="auto">
          <a:xfrm>
            <a:off x="4644008" y="4869160"/>
            <a:ext cx="136815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061" name="Picture 13" descr="\displaystyle&#10;\langle \sigma \rangle \neq 0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013176"/>
            <a:ext cx="1080120" cy="323248"/>
          </a:xfrm>
          <a:prstGeom prst="rect">
            <a:avLst/>
          </a:prstGeom>
          <a:noFill/>
        </p:spPr>
      </p:pic>
      <p:sp>
        <p:nvSpPr>
          <p:cNvPr id="26" name="下矢印 25"/>
          <p:cNvSpPr/>
          <p:nvPr/>
        </p:nvSpPr>
        <p:spPr bwMode="auto">
          <a:xfrm>
            <a:off x="5148064" y="5517232"/>
            <a:ext cx="360040" cy="36004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円/楕円 20"/>
          <p:cNvSpPr>
            <a:spLocks noChangeArrowheads="1"/>
          </p:cNvSpPr>
          <p:nvPr/>
        </p:nvSpPr>
        <p:spPr bwMode="auto">
          <a:xfrm>
            <a:off x="6732240" y="2276872"/>
            <a:ext cx="1441450" cy="1008062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21" name="直線コネクタ 22"/>
          <p:cNvCxnSpPr>
            <a:cxnSpLocks noChangeShapeType="1"/>
            <a:endCxn id="20" idx="2"/>
          </p:cNvCxnSpPr>
          <p:nvPr/>
        </p:nvCxnSpPr>
        <p:spPr bwMode="auto">
          <a:xfrm>
            <a:off x="6229002" y="2781697"/>
            <a:ext cx="5032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2" name="直線コネクタ 25"/>
          <p:cNvCxnSpPr>
            <a:cxnSpLocks noChangeShapeType="1"/>
          </p:cNvCxnSpPr>
          <p:nvPr/>
        </p:nvCxnSpPr>
        <p:spPr bwMode="auto">
          <a:xfrm>
            <a:off x="8173690" y="2781697"/>
            <a:ext cx="5032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3" name="直線コネクタ 28"/>
          <p:cNvCxnSpPr>
            <a:cxnSpLocks noChangeShapeType="1"/>
            <a:stCxn id="20" idx="0"/>
          </p:cNvCxnSpPr>
          <p:nvPr/>
        </p:nvCxnSpPr>
        <p:spPr bwMode="auto">
          <a:xfrm rot="-5400000" flipH="1" flipV="1">
            <a:off x="7308503" y="2276871"/>
            <a:ext cx="144462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直線コネクタ 29"/>
          <p:cNvCxnSpPr>
            <a:cxnSpLocks noChangeShapeType="1"/>
            <a:stCxn id="20" idx="0"/>
          </p:cNvCxnSpPr>
          <p:nvPr/>
        </p:nvCxnSpPr>
        <p:spPr bwMode="auto">
          <a:xfrm rot="16200000" flipV="1">
            <a:off x="7308502" y="2132409"/>
            <a:ext cx="144463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直線コネクタ 33"/>
          <p:cNvCxnSpPr>
            <a:cxnSpLocks noChangeShapeType="1"/>
          </p:cNvCxnSpPr>
          <p:nvPr/>
        </p:nvCxnSpPr>
        <p:spPr bwMode="auto">
          <a:xfrm rot="5400000" flipH="1" flipV="1">
            <a:off x="7381527" y="3142059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直線コネクタ 34"/>
          <p:cNvCxnSpPr>
            <a:cxnSpLocks noChangeShapeType="1"/>
          </p:cNvCxnSpPr>
          <p:nvPr/>
        </p:nvCxnSpPr>
        <p:spPr bwMode="auto">
          <a:xfrm rot="16200000" flipH="1">
            <a:off x="7380733" y="3285728"/>
            <a:ext cx="14446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971600" y="2348880"/>
            <a:ext cx="511256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Dirac cone structure</a:t>
            </a:r>
            <a:r>
              <a:rPr lang="en-US" altLang="ja-JP" sz="2000" dirty="0" smtClean="0">
                <a:solidFill>
                  <a:srgbClr val="000000"/>
                </a:solidFill>
              </a:rPr>
              <a:t> leads to </a:t>
            </a:r>
            <a:r>
              <a:rPr lang="en-US" altLang="ja-JP" sz="2000" dirty="0" smtClean="0">
                <a:solidFill>
                  <a:srgbClr val="FF0000"/>
                </a:solidFill>
              </a:rPr>
              <a:t>log-singularity</a:t>
            </a:r>
            <a:r>
              <a:rPr lang="en-US" altLang="ja-JP" sz="2000" dirty="0" smtClean="0">
                <a:solidFill>
                  <a:srgbClr val="000000"/>
                </a:solidFill>
              </a:rPr>
              <a:t> at σ=0.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228184" y="5013176"/>
            <a:ext cx="266429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Phase of σ can be chosen arbitrarily in remnant U(1).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61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 bwMode="auto">
          <a:xfrm>
            <a:off x="2267744" y="4581128"/>
            <a:ext cx="2088232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Effect of spin-orbit interaction </a:t>
            </a:r>
            <a:r>
              <a:rPr lang="en-US" altLang="ja-JP" sz="4000" i="1" dirty="0" smtClean="0">
                <a:solidFill>
                  <a:srgbClr val="000000"/>
                </a:solidFill>
              </a:rPr>
              <a:t>t’</a:t>
            </a:r>
            <a:endParaRPr lang="en-US" altLang="ja-JP" sz="4000" i="1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55576" y="3212976"/>
            <a:ext cx="583264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Log singularity is moderated by the </a:t>
            </a:r>
            <a:r>
              <a:rPr lang="en-US" altLang="ja-JP" sz="2000" i="1" dirty="0" smtClean="0">
                <a:solidFill>
                  <a:srgbClr val="000000"/>
                </a:solidFill>
              </a:rPr>
              <a:t>SOI</a:t>
            </a:r>
            <a:r>
              <a:rPr lang="en-US" altLang="ja-JP" sz="2000" dirty="0" smtClean="0">
                <a:solidFill>
                  <a:srgbClr val="000000"/>
                </a:solidFill>
              </a:rPr>
              <a:t> gap.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1" name="二等辺三角形 108"/>
          <p:cNvSpPr>
            <a:spLocks noChangeArrowheads="1"/>
          </p:cNvSpPr>
          <p:nvPr/>
        </p:nvSpPr>
        <p:spPr bwMode="auto">
          <a:xfrm rot="5400000">
            <a:off x="251520" y="119675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124744"/>
            <a:ext cx="60486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In the absence </a:t>
            </a:r>
            <a:r>
              <a:rPr lang="en-US" altLang="ja-JP" sz="2000" u="sng" smtClean="0">
                <a:solidFill>
                  <a:srgbClr val="000000"/>
                </a:solidFill>
              </a:rPr>
              <a:t>of staggered magnetic field </a:t>
            </a:r>
            <a:r>
              <a:rPr lang="en-US" altLang="ja-JP" sz="2000" i="1" u="sng" dirty="0" smtClean="0">
                <a:solidFill>
                  <a:srgbClr val="000000"/>
                </a:solidFill>
              </a:rPr>
              <a:t>m</a:t>
            </a:r>
            <a:r>
              <a:rPr lang="en-US" altLang="ja-JP" sz="2000" u="sng" dirty="0" smtClean="0">
                <a:solidFill>
                  <a:srgbClr val="000000"/>
                </a:solidFill>
              </a:rPr>
              <a:t>:</a:t>
            </a:r>
            <a:endParaRPr lang="en-US" altLang="ja-JP" sz="2000" u="sng" dirty="0">
              <a:solidFill>
                <a:srgbClr val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99592" y="1988840"/>
            <a:ext cx="453650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σ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000" dirty="0" smtClean="0">
                <a:solidFill>
                  <a:srgbClr val="FF0000"/>
                </a:solidFill>
              </a:rPr>
              <a:t> vanishes at the potential minimum.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119812" name="Picture 4" descr="\displaystyle&#10;F_\mathrm{eff}(\textcolor[rgb]{0,0,0.6}{\sigma_2}) = \frac{\textcolor[rgb]{0,0,0.6}{\sigma_2^2}}{2} -\int d^2\mathbf{k} \ln\left[\left(2t'\mathrm{Im}(\mathbf{k})\right)^2&#10;+\left(\frac{\textcolor[rgb]{0,0,0.6}{\sigma_2}}{2}\right)^2 +|t\Phi(\mathbf{k})|^2\right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348880"/>
            <a:ext cx="6020428" cy="576064"/>
          </a:xfrm>
          <a:prstGeom prst="rect">
            <a:avLst/>
          </a:prstGeom>
          <a:noFill/>
        </p:spPr>
      </p:pic>
      <p:sp>
        <p:nvSpPr>
          <p:cNvPr id="15" name="円/楕円 14"/>
          <p:cNvSpPr/>
          <p:nvPr/>
        </p:nvSpPr>
        <p:spPr bwMode="auto">
          <a:xfrm>
            <a:off x="4067944" y="2348880"/>
            <a:ext cx="1296144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9814" name="Picture 6" descr="\displaystyle&#10;\sim m_H^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852936"/>
            <a:ext cx="630070" cy="288032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915816" y="5157192"/>
            <a:ext cx="122413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(2nd order)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9" name="右矢印 18"/>
          <p:cNvSpPr/>
          <p:nvPr/>
        </p:nvSpPr>
        <p:spPr bwMode="auto">
          <a:xfrm>
            <a:off x="827584" y="3717032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ja-JP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9817" name="Picture 9" descr="\displaystyle&#10;t'_C=0.0538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653136"/>
            <a:ext cx="1872208" cy="369516"/>
          </a:xfrm>
          <a:prstGeom prst="rect">
            <a:avLst/>
          </a:prstGeom>
          <a:noFill/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662130"/>
            <a:ext cx="4355976" cy="31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475656" y="3717032"/>
            <a:ext cx="309634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Order parameter </a:t>
            </a:r>
            <a:r>
              <a:rPr lang="en-US" altLang="ja-JP" sz="2000" smtClean="0">
                <a:solidFill>
                  <a:srgbClr val="0000FF"/>
                </a:solidFill>
              </a:rPr>
              <a:t>σ</a:t>
            </a:r>
            <a:r>
              <a:rPr lang="en-US" altLang="ja-JP" sz="2000" baseline="-25000" smtClean="0">
                <a:solidFill>
                  <a:srgbClr val="0000FF"/>
                </a:solidFill>
              </a:rPr>
              <a:t>2</a:t>
            </a:r>
            <a:r>
              <a:rPr lang="en-US" altLang="ja-JP" sz="2000" smtClean="0">
                <a:solidFill>
                  <a:srgbClr val="000000"/>
                </a:solidFill>
              </a:rPr>
              <a:t> gets</a:t>
            </a:r>
            <a:br>
              <a:rPr lang="en-US" altLang="ja-JP" sz="2000" smtClean="0">
                <a:solidFill>
                  <a:srgbClr val="000000"/>
                </a:solidFill>
              </a:rPr>
            </a:br>
            <a:r>
              <a:rPr lang="en-US" altLang="ja-JP" sz="2000" smtClean="0">
                <a:solidFill>
                  <a:srgbClr val="FF0000"/>
                </a:solidFill>
              </a:rPr>
              <a:t>suppressed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smtClean="0">
                <a:solidFill>
                  <a:srgbClr val="000000"/>
                </a:solidFill>
              </a:rPr>
              <a:t>as </a:t>
            </a:r>
            <a:r>
              <a:rPr lang="en-US" altLang="ja-JP" sz="2000" i="1" dirty="0" smtClean="0">
                <a:solidFill>
                  <a:srgbClr val="000000"/>
                </a:solidFill>
              </a:rPr>
              <a:t>t’</a:t>
            </a:r>
            <a:r>
              <a:rPr lang="ja-JP" altLang="en-US" sz="2000" dirty="0" smtClean="0">
                <a:solidFill>
                  <a:srgbClr val="000000"/>
                </a:solidFill>
              </a:rPr>
              <a:t>→∞</a:t>
            </a:r>
            <a:r>
              <a:rPr lang="en-US" altLang="ja-JP" sz="2000" dirty="0" smtClean="0">
                <a:solidFill>
                  <a:srgbClr val="000000"/>
                </a:solidFill>
              </a:rPr>
              <a:t>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5576" y="1556792"/>
            <a:ext cx="65527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rgbClr val="000000"/>
                </a:solidFill>
              </a:rPr>
              <a:t>Two Dirac cones </a:t>
            </a:r>
            <a:r>
              <a:rPr lang="en-US" altLang="ja-JP" sz="2000" smtClean="0">
                <a:solidFill>
                  <a:srgbClr val="FF0000"/>
                </a:solidFill>
              </a:rPr>
              <a:t>interrupt each other</a:t>
            </a:r>
            <a:r>
              <a:rPr lang="en-US" altLang="ja-JP" sz="2000" smtClean="0">
                <a:solidFill>
                  <a:srgbClr val="000000"/>
                </a:solidFill>
              </a:rPr>
              <a:t> in σ</a:t>
            </a:r>
            <a:r>
              <a:rPr lang="en-US" altLang="ja-JP" sz="2000" baseline="-25000" smtClean="0">
                <a:solidFill>
                  <a:srgbClr val="000000"/>
                </a:solidFill>
              </a:rPr>
              <a:t>1</a:t>
            </a:r>
            <a:r>
              <a:rPr lang="en-US" altLang="ja-JP" sz="2000" smtClean="0">
                <a:solidFill>
                  <a:srgbClr val="000000"/>
                </a:solidFill>
              </a:rPr>
              <a:t>-direction.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70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6" y="5661248"/>
            <a:ext cx="38884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Physics of NG mode:</a:t>
            </a:r>
            <a:endParaRPr lang="en-US" altLang="ja-JP" sz="2000" u="sng" dirty="0">
              <a:solidFill>
                <a:srgbClr val="000000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2699792" y="1340768"/>
            <a:ext cx="0" cy="3960440"/>
          </a:xfrm>
          <a:prstGeom prst="line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2051720" y="4797152"/>
            <a:ext cx="4608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2051720" y="3573016"/>
            <a:ext cx="4176463" cy="144016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弧 42"/>
          <p:cNvSpPr/>
          <p:nvPr/>
        </p:nvSpPr>
        <p:spPr>
          <a:xfrm>
            <a:off x="-108520" y="2060848"/>
            <a:ext cx="5544616" cy="5544616"/>
          </a:xfrm>
          <a:prstGeom prst="arc">
            <a:avLst>
              <a:gd name="adj1" fmla="val 15835104"/>
              <a:gd name="adj2" fmla="val 29667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44" name="円弧 43"/>
          <p:cNvSpPr/>
          <p:nvPr/>
        </p:nvSpPr>
        <p:spPr>
          <a:xfrm>
            <a:off x="0" y="2060848"/>
            <a:ext cx="5652120" cy="3384376"/>
          </a:xfrm>
          <a:prstGeom prst="arc">
            <a:avLst>
              <a:gd name="adj1" fmla="val 15331886"/>
              <a:gd name="adj2" fmla="val 268689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45" name="円弧 44"/>
          <p:cNvSpPr/>
          <p:nvPr/>
        </p:nvSpPr>
        <p:spPr>
          <a:xfrm rot="20092313">
            <a:off x="198585" y="3028762"/>
            <a:ext cx="5652120" cy="3384376"/>
          </a:xfrm>
          <a:prstGeom prst="arc">
            <a:avLst>
              <a:gd name="adj1" fmla="val 65377"/>
              <a:gd name="adj2" fmla="val 199801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46" name="下矢印 45"/>
          <p:cNvSpPr/>
          <p:nvPr/>
        </p:nvSpPr>
        <p:spPr>
          <a:xfrm flipV="1">
            <a:off x="2483768" y="2132856"/>
            <a:ext cx="432048" cy="2592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47" name="下矢印 46"/>
          <p:cNvSpPr/>
          <p:nvPr/>
        </p:nvSpPr>
        <p:spPr>
          <a:xfrm rot="3443316" flipV="1">
            <a:off x="3619985" y="2653325"/>
            <a:ext cx="432048" cy="259228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48" name="円弧 47"/>
          <p:cNvSpPr/>
          <p:nvPr/>
        </p:nvSpPr>
        <p:spPr>
          <a:xfrm rot="20092313">
            <a:off x="2489530" y="2500102"/>
            <a:ext cx="2778786" cy="1663881"/>
          </a:xfrm>
          <a:prstGeom prst="arc">
            <a:avLst>
              <a:gd name="adj1" fmla="val 20966635"/>
              <a:gd name="adj2" fmla="val 2549436"/>
            </a:avLst>
          </a:prstGeom>
          <a:ln w="38100">
            <a:solidFill>
              <a:srgbClr val="00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15816" y="1268760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altLang="ja-JP" sz="28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1" lang="ja-JP" altLang="en-US" sz="2800" baseline="-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228184" y="32849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kumimoji="1" lang="ja-JP" altLang="en-US" sz="2800" baseline="-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660232" y="4509120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altLang="ja-JP" sz="28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sz="2800" baseline="-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076056" y="234888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 mode?</a:t>
            </a:r>
            <a:endParaRPr kumimoji="1"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99592" y="1412776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t’</a:t>
            </a:r>
            <a:endParaRPr kumimoji="1" lang="ja-JP" altLang="en-US" sz="2000" i="1" baseline="-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139952" y="1700808"/>
            <a:ext cx="338437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B050"/>
                </a:solidFill>
              </a:rPr>
              <a:t>U(1) remnant spin symmetry</a:t>
            </a:r>
            <a:endParaRPr lang="en-US" altLang="ja-JP" sz="2000" dirty="0">
              <a:solidFill>
                <a:srgbClr val="00B050"/>
              </a:solidFill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139952" y="1700808"/>
            <a:ext cx="302433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B050"/>
                </a:solidFill>
              </a:rPr>
              <a:t>SU(2) full spin symmetry</a:t>
            </a:r>
            <a:endParaRPr lang="en-US" altLang="ja-JP" sz="2000" dirty="0">
              <a:solidFill>
                <a:srgbClr val="00B050"/>
              </a:solidFill>
            </a:endParaRPr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539552" y="142875"/>
            <a:ext cx="8424936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Physics of Tilted AF phase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971600" y="6021288"/>
            <a:ext cx="61206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transport properties </a:t>
            </a:r>
            <a:r>
              <a:rPr lang="en-US" altLang="ja-JP" sz="2000" smtClean="0">
                <a:solidFill>
                  <a:srgbClr val="000000"/>
                </a:solidFill>
              </a:rPr>
              <a:t>(</a:t>
            </a:r>
            <a:r>
              <a:rPr lang="en-US" altLang="ja-JP" sz="2000" smtClean="0">
                <a:solidFill>
                  <a:srgbClr val="FF0000"/>
                </a:solidFill>
              </a:rPr>
              <a:t>QHE,QSHE</a:t>
            </a:r>
            <a:r>
              <a:rPr lang="en-US" altLang="ja-JP" sz="2000" smtClean="0">
                <a:solidFill>
                  <a:srgbClr val="000000"/>
                </a:solidFill>
              </a:rPr>
              <a:t>), </a:t>
            </a:r>
            <a:r>
              <a:rPr lang="en-US" altLang="ja-JP" sz="2000" dirty="0" smtClean="0">
                <a:solidFill>
                  <a:srgbClr val="000000"/>
                </a:solidFill>
              </a:rPr>
              <a:t>...?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45091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kumimoji="1" lang="ja-JP" altLang="en-US" sz="2800" baseline="-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87824" y="11967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</a:t>
            </a:r>
            <a:endParaRPr kumimoji="1" lang="ja-JP" altLang="en-US" sz="2800" baseline="-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331640" y="2852936"/>
            <a:ext cx="129614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i="1" dirty="0" smtClean="0">
                <a:solidFill>
                  <a:srgbClr val="FF0000"/>
                </a:solidFill>
              </a:rPr>
              <a:t>Normal AF</a:t>
            </a:r>
            <a:endParaRPr lang="en-US" altLang="ja-JP" i="1" dirty="0">
              <a:solidFill>
                <a:srgbClr val="FF0000"/>
              </a:solidFill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131840" y="3284984"/>
            <a:ext cx="122413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i="1" dirty="0" smtClean="0">
                <a:solidFill>
                  <a:srgbClr val="0000FF"/>
                </a:solidFill>
              </a:rPr>
              <a:t>Tilted AF</a:t>
            </a:r>
            <a:endParaRPr lang="en-US" altLang="ja-JP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29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 animBg="1"/>
      <p:bldP spid="45" grpId="0" animBg="1"/>
      <p:bldP spid="48" grpId="0" animBg="1"/>
      <p:bldP spid="49" grpId="0"/>
      <p:bldP spid="50" grpId="0"/>
      <p:bldP spid="53" grpId="0"/>
      <p:bldP spid="54" grpId="0"/>
      <p:bldP spid="60" grpId="0"/>
      <p:bldP spid="61" grpId="0"/>
      <p:bldP spid="35" grpId="0"/>
      <p:bldP spid="36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Trajectory of potential minimum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39552" y="1052736"/>
            <a:ext cx="72728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Fix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t’</a:t>
            </a:r>
            <a:r>
              <a:rPr lang="en-US" altLang="ja-JP" sz="2000" dirty="0" smtClean="0">
                <a:solidFill>
                  <a:schemeClr val="tx1"/>
                </a:solidFill>
              </a:rPr>
              <a:t> and vary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2000" dirty="0" smtClean="0">
                <a:solidFill>
                  <a:srgbClr val="FF0000"/>
                </a:solidFill>
              </a:rPr>
              <a:t>: 0</a:t>
            </a:r>
            <a:r>
              <a:rPr lang="ja-JP" altLang="en-US" sz="2000" dirty="0" smtClean="0">
                <a:solidFill>
                  <a:srgbClr val="FF0000"/>
                </a:solidFill>
              </a:rPr>
              <a:t>→∞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7544" y="6237312"/>
            <a:ext cx="453650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FF"/>
                </a:solidFill>
              </a:rPr>
              <a:t>〈σ</a:t>
            </a:r>
            <a:r>
              <a:rPr lang="en-US" altLang="ja-JP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2000" dirty="0" smtClean="0">
                <a:solidFill>
                  <a:srgbClr val="0000FF"/>
                </a:solidFill>
              </a:rPr>
              <a:t>〉</a:t>
            </a:r>
            <a:r>
              <a:rPr lang="en-US" altLang="ja-JP" sz="2000" dirty="0" smtClean="0">
                <a:solidFill>
                  <a:schemeClr val="tx1"/>
                </a:solidFill>
              </a:rPr>
              <a:t> vanishes at a certain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m</a:t>
            </a:r>
            <a:r>
              <a:rPr lang="en-US" altLang="ja-JP" sz="2000" dirty="0" smtClean="0">
                <a:solidFill>
                  <a:schemeClr val="tx1"/>
                </a:solidFill>
              </a:rPr>
              <a:t> (or σ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</a:rPr>
              <a:t>).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99592" y="1412776"/>
            <a:ext cx="691276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〈σ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000" dirty="0" smtClean="0">
                <a:solidFill>
                  <a:srgbClr val="FF0000"/>
                </a:solidFill>
              </a:rPr>
              <a:t>〉</a:t>
            </a:r>
            <a:r>
              <a:rPr lang="en-US" altLang="ja-JP" sz="2000" dirty="0" smtClean="0">
                <a:solidFill>
                  <a:schemeClr val="tx1"/>
                </a:solidFill>
              </a:rPr>
              <a:t> is induced by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m</a:t>
            </a:r>
            <a:r>
              <a:rPr lang="en-US" altLang="ja-JP" sz="2000" dirty="0" smtClean="0">
                <a:solidFill>
                  <a:schemeClr val="tx1"/>
                </a:solidFill>
              </a:rPr>
              <a:t> explicitly. </a:t>
            </a:r>
            <a:r>
              <a:rPr lang="en-US" altLang="ja-JP" smtClean="0">
                <a:solidFill>
                  <a:schemeClr val="tx1"/>
                </a:solidFill>
              </a:rPr>
              <a:t>(one-to-one </a:t>
            </a:r>
            <a:r>
              <a:rPr lang="en-US" altLang="ja-JP" dirty="0" smtClean="0">
                <a:solidFill>
                  <a:schemeClr val="tx1"/>
                </a:solidFill>
              </a:rPr>
              <a:t>correspondence)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6120680" cy="439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12360" y="836712"/>
            <a:ext cx="1152128" cy="3407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rgbClr val="FF0000"/>
                </a:solidFill>
              </a:rPr>
              <a:t>Sec</a:t>
            </a:r>
            <a:r>
              <a:rPr lang="en-US" altLang="ja-JP" sz="1600" i="1" smtClean="0">
                <a:solidFill>
                  <a:srgbClr val="FF0000"/>
                </a:solidFill>
              </a:rPr>
              <a:t>. 3.4.2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03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This work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71600" y="1447808"/>
            <a:ext cx="6840760" cy="40229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Effect of </a:t>
            </a:r>
            <a:r>
              <a:rPr lang="en-US" altLang="ja-JP" sz="2000" dirty="0" smtClean="0">
                <a:solidFill>
                  <a:srgbClr val="FF0000"/>
                </a:solidFill>
              </a:rPr>
              <a:t>e-e interaction</a:t>
            </a:r>
            <a:r>
              <a:rPr lang="en-US" altLang="ja-JP" sz="2000" dirty="0" smtClean="0">
                <a:solidFill>
                  <a:schemeClr val="tx1"/>
                </a:solidFill>
              </a:rPr>
              <a:t> on the topological nature?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7612" y="3947934"/>
            <a:ext cx="776873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Apply lattice gauge theory …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41296" y="4400218"/>
            <a:ext cx="640871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TIs can be described in terms of </a:t>
            </a:r>
            <a:r>
              <a:rPr lang="en-US" altLang="ja-JP" sz="2000" dirty="0" smtClean="0">
                <a:solidFill>
                  <a:srgbClr val="FF0000"/>
                </a:solidFill>
              </a:rPr>
              <a:t>Wilson fermions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41296" y="4760258"/>
            <a:ext cx="74888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e-e interaction in terms of </a:t>
            </a:r>
            <a:r>
              <a:rPr lang="en-US" altLang="ja-JP" sz="2000" dirty="0" smtClean="0">
                <a:solidFill>
                  <a:srgbClr val="FF0000"/>
                </a:solidFill>
              </a:rPr>
              <a:t>QED</a:t>
            </a:r>
            <a:r>
              <a:rPr lang="en-US" altLang="ja-JP" sz="2000" dirty="0" smtClean="0">
                <a:solidFill>
                  <a:schemeClr val="tx1"/>
                </a:solidFill>
              </a:rPr>
              <a:t> = </a:t>
            </a:r>
            <a:r>
              <a:rPr lang="en-US" altLang="ja-JP" sz="2000" dirty="0" smtClean="0">
                <a:solidFill>
                  <a:srgbClr val="FF0000"/>
                </a:solidFill>
              </a:rPr>
              <a:t>U(1) gauge theory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3" name="左中かっこ 22"/>
          <p:cNvSpPr/>
          <p:nvPr/>
        </p:nvSpPr>
        <p:spPr bwMode="auto">
          <a:xfrm>
            <a:off x="697280" y="4472226"/>
            <a:ext cx="144016" cy="57606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841600" y="2345538"/>
            <a:ext cx="446163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rgbClr val="0000FF"/>
                </a:solidFill>
              </a:rPr>
              <a:t>Analogy to “</a:t>
            </a:r>
            <a:r>
              <a:rPr lang="en-US" altLang="ja-JP" sz="1600" i="1" u="sng" dirty="0" err="1" smtClean="0">
                <a:solidFill>
                  <a:srgbClr val="0000FF"/>
                </a:solidFill>
              </a:rPr>
              <a:t>chiral</a:t>
            </a:r>
            <a:r>
              <a:rPr lang="en-US" altLang="ja-JP" sz="1600" i="1" u="sng" dirty="0" smtClean="0">
                <a:solidFill>
                  <a:srgbClr val="0000FF"/>
                </a:solidFill>
              </a:rPr>
              <a:t> symmetry breaking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” in QCD</a:t>
            </a:r>
            <a:endParaRPr lang="en-US" altLang="ja-JP" sz="1600" i="1" dirty="0">
              <a:solidFill>
                <a:srgbClr val="0000FF"/>
              </a:solidFill>
            </a:endParaRPr>
          </a:p>
        </p:txBody>
      </p:sp>
      <p:sp>
        <p:nvSpPr>
          <p:cNvPr id="35" name="右矢印 34"/>
          <p:cNvSpPr/>
          <p:nvPr/>
        </p:nvSpPr>
        <p:spPr bwMode="auto">
          <a:xfrm>
            <a:off x="615000" y="5481790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70569" y="6218883"/>
            <a:ext cx="7890077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dirty="0" smtClean="0">
                <a:solidFill>
                  <a:srgbClr val="0000FF"/>
                </a:solidFill>
              </a:rPr>
              <a:t>Topological phase structure changes from </a:t>
            </a:r>
            <a:r>
              <a:rPr lang="en-US" altLang="ja-JP" sz="2000" i="1" dirty="0" err="1" smtClean="0">
                <a:solidFill>
                  <a:srgbClr val="0000FF"/>
                </a:solidFill>
              </a:rPr>
              <a:t>noninteracting</a:t>
            </a:r>
            <a:r>
              <a:rPr lang="en-US" altLang="ja-JP" sz="2000" i="1" dirty="0" smtClean="0">
                <a:solidFill>
                  <a:srgbClr val="0000FF"/>
                </a:solidFill>
              </a:rPr>
              <a:t> systems.</a:t>
            </a:r>
            <a:endParaRPr lang="en-US" altLang="ja-JP" sz="2000" i="1" dirty="0">
              <a:solidFill>
                <a:srgbClr val="0000FF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15000" y="1045518"/>
            <a:ext cx="134709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u="sng" dirty="0" smtClean="0">
                <a:solidFill>
                  <a:schemeClr val="tx1"/>
                </a:solidFill>
              </a:rPr>
              <a:t>Question:</a:t>
            </a:r>
            <a:endParaRPr lang="en-US" altLang="ja-JP" sz="2000" i="1" u="sng" dirty="0">
              <a:solidFill>
                <a:schemeClr val="tx1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70569" y="1902786"/>
            <a:ext cx="8321911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cf.) </a:t>
            </a:r>
            <a:r>
              <a:rPr lang="en-US" altLang="ja-JP" sz="1600" dirty="0" smtClean="0">
                <a:solidFill>
                  <a:schemeClr val="tx1"/>
                </a:solidFill>
              </a:rPr>
              <a:t>(Eff. theory of)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graphene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(2D massless Dirac fermion)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288545" y="2283983"/>
            <a:ext cx="25633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err="1" smtClean="0">
                <a:solidFill>
                  <a:schemeClr val="tx1"/>
                </a:solidFill>
              </a:rPr>
              <a:t>Exciton</a:t>
            </a:r>
            <a:r>
              <a:rPr lang="en-US" altLang="ja-JP" sz="2000" dirty="0" smtClean="0">
                <a:solidFill>
                  <a:schemeClr val="tx1"/>
                </a:solidFill>
              </a:rPr>
              <a:t> condensate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1" name="右矢印 40"/>
          <p:cNvSpPr/>
          <p:nvPr/>
        </p:nvSpPr>
        <p:spPr bwMode="auto">
          <a:xfrm>
            <a:off x="1491913" y="2705858"/>
            <a:ext cx="576064" cy="33664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067977" y="2705858"/>
            <a:ext cx="574438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spontaneous gap generation </a:t>
            </a:r>
            <a:r>
              <a:rPr lang="en-US" altLang="ja-JP" sz="1600" dirty="0" smtClean="0">
                <a:solidFill>
                  <a:schemeClr val="tx1"/>
                </a:solidFill>
              </a:rPr>
              <a:t>(in the bulk)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4" name="右矢印 43"/>
          <p:cNvSpPr/>
          <p:nvPr/>
        </p:nvSpPr>
        <p:spPr bwMode="auto">
          <a:xfrm>
            <a:off x="671538" y="3310562"/>
            <a:ext cx="698166" cy="336646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461906" y="3277739"/>
            <a:ext cx="649447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dirty="0" smtClean="0">
                <a:solidFill>
                  <a:srgbClr val="0000FF"/>
                </a:solidFill>
              </a:rPr>
              <a:t>Changes the topological band structure in TIs…?</a:t>
            </a:r>
            <a:endParaRPr lang="en-US" altLang="ja-JP" sz="2000" i="1" dirty="0">
              <a:solidFill>
                <a:srgbClr val="0000FF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428624" y="3845988"/>
            <a:ext cx="832796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398946" y="5328271"/>
            <a:ext cx="7282251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>
                <a:solidFill>
                  <a:srgbClr val="00B050"/>
                </a:solidFill>
              </a:rPr>
              <a:t>[</a:t>
            </a:r>
            <a:r>
              <a:rPr lang="en-US" altLang="ja-JP" sz="2000" dirty="0" smtClean="0">
                <a:solidFill>
                  <a:srgbClr val="00B050"/>
                </a:solidFill>
              </a:rPr>
              <a:t>1</a:t>
            </a:r>
            <a:r>
              <a:rPr lang="en-US" altLang="ja-JP" sz="2000" dirty="0">
                <a:solidFill>
                  <a:srgbClr val="00B050"/>
                </a:solidFill>
              </a:rPr>
              <a:t>]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2D topological insulators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(Kane-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Mele</a:t>
            </a:r>
            <a:r>
              <a:rPr lang="en-US" altLang="ja-JP" sz="1600" dirty="0" smtClean="0">
                <a:solidFill>
                  <a:schemeClr val="tx1"/>
                </a:solidFill>
              </a:rPr>
              <a:t> model on honeycomb lattice)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1398947" y="5688311"/>
            <a:ext cx="74888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>
                <a:solidFill>
                  <a:srgbClr val="00B050"/>
                </a:solidFill>
              </a:rPr>
              <a:t>[</a:t>
            </a:r>
            <a:r>
              <a:rPr lang="en-US" altLang="ja-JP" sz="2000" dirty="0" smtClean="0">
                <a:solidFill>
                  <a:srgbClr val="00B050"/>
                </a:solidFill>
              </a:rPr>
              <a:t>2</a:t>
            </a:r>
            <a:r>
              <a:rPr lang="en-US" altLang="ja-JP" sz="2000" dirty="0">
                <a:solidFill>
                  <a:srgbClr val="00B050"/>
                </a:solidFill>
              </a:rPr>
              <a:t>]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3D topological insulators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(Wilson fermion on square lattice)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8" name="左中かっこ 47"/>
          <p:cNvSpPr/>
          <p:nvPr/>
        </p:nvSpPr>
        <p:spPr bwMode="auto">
          <a:xfrm>
            <a:off x="1254931" y="5400279"/>
            <a:ext cx="144016" cy="57606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660232" y="2674902"/>
            <a:ext cx="2232247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err="1" smtClean="0">
                <a:solidFill>
                  <a:srgbClr val="00B050"/>
                </a:solidFill>
              </a:rPr>
              <a:t>Drut</a:t>
            </a:r>
            <a:r>
              <a:rPr lang="en-US" altLang="ja-JP" sz="1600" dirty="0" smtClean="0">
                <a:solidFill>
                  <a:srgbClr val="00B050"/>
                </a:solidFill>
              </a:rPr>
              <a:t>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Lahde</a:t>
            </a:r>
            <a:r>
              <a:rPr lang="en-US" altLang="ja-JP" sz="1600" dirty="0" smtClean="0">
                <a:solidFill>
                  <a:srgbClr val="00B050"/>
                </a:solidFill>
              </a:rPr>
              <a:t> (2009)</a:t>
            </a:r>
            <a:br>
              <a:rPr lang="en-US" altLang="ja-JP" sz="1600" dirty="0" smtClean="0">
                <a:solidFill>
                  <a:srgbClr val="00B050"/>
                </a:solidFill>
              </a:rPr>
            </a:br>
            <a:r>
              <a:rPr lang="en-US" altLang="ja-JP" sz="1600" dirty="0" smtClean="0">
                <a:solidFill>
                  <a:srgbClr val="00B050"/>
                </a:solidFill>
              </a:rPr>
              <a:t>Araki,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Hatsuda</a:t>
            </a:r>
            <a:r>
              <a:rPr lang="en-US" altLang="ja-JP" sz="1600" dirty="0" smtClean="0">
                <a:solidFill>
                  <a:srgbClr val="00B050"/>
                </a:solidFill>
              </a:rPr>
              <a:t> (2010)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 animBg="1"/>
      <p:bldP spid="33" grpId="0"/>
      <p:bldP spid="35" grpId="0" animBg="1"/>
      <p:bldP spid="36" grpId="0"/>
      <p:bldP spid="37" grpId="0"/>
      <p:bldP spid="40" grpId="0"/>
      <p:bldP spid="41" grpId="0" animBg="1"/>
      <p:bldP spid="42" grpId="0"/>
      <p:bldP spid="44" grpId="0" animBg="1"/>
      <p:bldP spid="45" grpId="0"/>
      <p:bldP spid="46" grpId="0"/>
      <p:bldP spid="47" grpId="0"/>
      <p:bldP spid="48" grpId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Trajectory of potential minimum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12360" y="836712"/>
            <a:ext cx="1152128" cy="3407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rgbClr val="FF0000"/>
                </a:solidFill>
              </a:rPr>
              <a:t>Sec</a:t>
            </a:r>
            <a:r>
              <a:rPr lang="en-US" altLang="ja-JP" sz="1600" i="1" smtClean="0">
                <a:solidFill>
                  <a:srgbClr val="FF0000"/>
                </a:solidFill>
              </a:rPr>
              <a:t>. 3.4.2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6696744" cy="46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71600" y="6093296"/>
            <a:ext cx="72728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σ</a:t>
            </a:r>
            <a:r>
              <a:rPr lang="en-US" altLang="ja-JP" sz="2000" baseline="-25000" smtClean="0">
                <a:solidFill>
                  <a:schemeClr val="tx1"/>
                </a:solidFill>
              </a:rPr>
              <a:t>1</a:t>
            </a:r>
            <a:r>
              <a:rPr lang="en-US" altLang="ja-JP" sz="2000" smtClean="0">
                <a:solidFill>
                  <a:schemeClr val="tx1"/>
                </a:solidFill>
              </a:rPr>
              <a:t> monotonically increases as a function of </a:t>
            </a:r>
            <a:r>
              <a:rPr lang="en-US" altLang="ja-JP" sz="2000" i="1" smtClean="0">
                <a:solidFill>
                  <a:schemeClr val="tx1"/>
                </a:solidFill>
              </a:rPr>
              <a:t>m</a:t>
            </a:r>
            <a:r>
              <a:rPr lang="en-US" altLang="ja-JP" sz="200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39752" y="1772816"/>
            <a:ext cx="11521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smtClean="0">
                <a:solidFill>
                  <a:schemeClr val="tx1"/>
                </a:solidFill>
              </a:rPr>
              <a:t>t’</a:t>
            </a:r>
            <a:r>
              <a:rPr lang="en-US" altLang="ja-JP" sz="2000" smtClean="0">
                <a:solidFill>
                  <a:schemeClr val="tx1"/>
                </a:solidFill>
              </a:rPr>
              <a:t>=0.5</a:t>
            </a:r>
            <a:r>
              <a:rPr lang="en-US" altLang="ja-JP" sz="2000" i="1" smtClean="0">
                <a:solidFill>
                  <a:schemeClr val="tx1"/>
                </a:solidFill>
              </a:rPr>
              <a:t>t’</a:t>
            </a:r>
            <a:r>
              <a:rPr lang="en-US" altLang="ja-JP" sz="2000" baseline="-25000" smtClean="0">
                <a:solidFill>
                  <a:schemeClr val="tx1"/>
                </a:solidFill>
              </a:rPr>
              <a:t>C</a:t>
            </a:r>
            <a:endParaRPr lang="en-US" altLang="ja-JP" sz="2000" baseline="-25000" dirty="0">
              <a:solidFill>
                <a:schemeClr val="tx1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71800" y="2852936"/>
            <a:ext cx="11521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smtClean="0">
                <a:solidFill>
                  <a:schemeClr val="tx1"/>
                </a:solidFill>
              </a:rPr>
              <a:t>t’</a:t>
            </a:r>
            <a:r>
              <a:rPr lang="en-US" altLang="ja-JP" sz="2000" smtClean="0">
                <a:solidFill>
                  <a:schemeClr val="tx1"/>
                </a:solidFill>
              </a:rPr>
              <a:t>=1.0</a:t>
            </a:r>
            <a:r>
              <a:rPr lang="en-US" altLang="ja-JP" sz="2000" i="1" smtClean="0">
                <a:solidFill>
                  <a:schemeClr val="tx1"/>
                </a:solidFill>
              </a:rPr>
              <a:t>t’</a:t>
            </a:r>
            <a:r>
              <a:rPr lang="en-US" altLang="ja-JP" sz="2000" baseline="-25000" smtClean="0">
                <a:solidFill>
                  <a:schemeClr val="tx1"/>
                </a:solidFill>
              </a:rPr>
              <a:t>C</a:t>
            </a:r>
            <a:endParaRPr lang="en-US" altLang="ja-JP" sz="2000" baseline="-25000" dirty="0">
              <a:solidFill>
                <a:schemeClr val="tx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48064" y="1988840"/>
            <a:ext cx="11521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smtClean="0">
                <a:solidFill>
                  <a:schemeClr val="tx1"/>
                </a:solidFill>
              </a:rPr>
              <a:t>t’</a:t>
            </a:r>
            <a:r>
              <a:rPr lang="en-US" altLang="ja-JP" sz="2000" smtClean="0">
                <a:solidFill>
                  <a:schemeClr val="tx1"/>
                </a:solidFill>
              </a:rPr>
              <a:t>=1.5</a:t>
            </a:r>
            <a:r>
              <a:rPr lang="en-US" altLang="ja-JP" sz="2000" i="1" smtClean="0">
                <a:solidFill>
                  <a:schemeClr val="tx1"/>
                </a:solidFill>
              </a:rPr>
              <a:t>t’</a:t>
            </a:r>
            <a:r>
              <a:rPr lang="en-US" altLang="ja-JP" sz="2000" baseline="-25000" smtClean="0">
                <a:solidFill>
                  <a:schemeClr val="tx1"/>
                </a:solidFill>
              </a:rPr>
              <a:t>C</a:t>
            </a:r>
            <a:endParaRPr lang="en-US" altLang="ja-JP" sz="20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9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smtClean="0">
                <a:solidFill>
                  <a:srgbClr val="000000"/>
                </a:solidFill>
              </a:rPr>
              <a:t>Phase structure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39552" y="1052736"/>
            <a:ext cx="72728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Parametrize by (t’,m):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12360" y="836712"/>
            <a:ext cx="1152128" cy="3407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rgbClr val="FF0000"/>
                </a:solidFill>
              </a:rPr>
              <a:t>Sec</a:t>
            </a:r>
            <a:r>
              <a:rPr lang="en-US" altLang="ja-JP" sz="1600" i="1" smtClean="0">
                <a:solidFill>
                  <a:srgbClr val="FF0000"/>
                </a:solidFill>
              </a:rPr>
              <a:t>. 3.4.2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Dropbox\work\phd_thesis\haldane_phasediagram_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128792" cy="5029735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87824" y="2564904"/>
            <a:ext cx="1512168" cy="40229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Normal AF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03848" y="5517232"/>
            <a:ext cx="1512168" cy="40229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Tilted AF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6136" y="4581128"/>
            <a:ext cx="1512168" cy="40229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Topological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10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Relation to previous studies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610404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36096" y="5445224"/>
            <a:ext cx="237626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smtClean="0">
                <a:solidFill>
                  <a:srgbClr val="00B050"/>
                </a:solidFill>
              </a:rPr>
              <a:t>Hohenadler et al. (2012)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11760" y="2420888"/>
            <a:ext cx="432048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(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xy-antiferromagnetic</a:t>
            </a:r>
            <a:r>
              <a:rPr lang="en-US" altLang="ja-JP" sz="1600" dirty="0" smtClean="0">
                <a:solidFill>
                  <a:srgbClr val="000000"/>
                </a:solidFill>
              </a:rPr>
              <a:t> insulator = “</a:t>
            </a:r>
            <a:r>
              <a:rPr lang="en-US" altLang="ja-JP" sz="1600" u="sng" dirty="0" smtClean="0">
                <a:solidFill>
                  <a:srgbClr val="000000"/>
                </a:solidFill>
              </a:rPr>
              <a:t>Tilted AF</a:t>
            </a:r>
            <a:r>
              <a:rPr lang="en-US" altLang="ja-JP" sz="1600" dirty="0" smtClean="0">
                <a:solidFill>
                  <a:srgbClr val="000000"/>
                </a:solidFill>
              </a:rPr>
              <a:t>”)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0" name="二等辺三角形 108"/>
          <p:cNvSpPr>
            <a:spLocks noChangeArrowheads="1"/>
          </p:cNvSpPr>
          <p:nvPr/>
        </p:nvSpPr>
        <p:spPr bwMode="auto">
          <a:xfrm rot="5400000">
            <a:off x="251520" y="119675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4" y="1124744"/>
            <a:ext cx="648072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000000"/>
                </a:solidFill>
              </a:rPr>
              <a:t>Monte Carlo simulations of Kane-</a:t>
            </a:r>
            <a:r>
              <a:rPr lang="en-US" altLang="ja-JP" sz="2000" u="sng" dirty="0" err="1" smtClean="0">
                <a:solidFill>
                  <a:srgbClr val="000000"/>
                </a:solidFill>
              </a:rPr>
              <a:t>Mele</a:t>
            </a:r>
            <a:r>
              <a:rPr lang="en-US" altLang="ja-JP" sz="2000" u="sng" dirty="0" smtClean="0">
                <a:solidFill>
                  <a:srgbClr val="000000"/>
                </a:solidFill>
              </a:rPr>
              <a:t>-Hubbard model:</a:t>
            </a:r>
            <a:endParaRPr lang="en-US" altLang="ja-JP" sz="2000" u="sng" dirty="0">
              <a:solidFill>
                <a:srgbClr val="000000"/>
              </a:solidFill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923928" y="4077072"/>
            <a:ext cx="273630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(Topological band insulator)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6021288"/>
            <a:ext cx="705678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Our result corresponds to </a:t>
            </a:r>
            <a:r>
              <a:rPr lang="en-US" altLang="ja-JP" sz="2000" i="1" dirty="0" smtClean="0">
                <a:solidFill>
                  <a:srgbClr val="000000"/>
                </a:solidFill>
              </a:rPr>
              <a:t>U</a:t>
            </a:r>
            <a:r>
              <a:rPr lang="ja-JP" altLang="en-US" sz="2000" dirty="0" smtClean="0">
                <a:solidFill>
                  <a:srgbClr val="000000"/>
                </a:solidFill>
              </a:rPr>
              <a:t>→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itchFamily="50" charset="-128"/>
              </a:rPr>
              <a:t>∞</a:t>
            </a:r>
            <a:r>
              <a:rPr lang="ja-JP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limit with </a:t>
            </a:r>
            <a:r>
              <a:rPr lang="en-US" altLang="ja-JP" sz="2000" i="1" dirty="0" smtClean="0">
                <a:solidFill>
                  <a:srgbClr val="000000"/>
                </a:solidFill>
              </a:rPr>
              <a:t>m</a:t>
            </a:r>
            <a:r>
              <a:rPr lang="en-US" altLang="ja-JP" sz="2000" dirty="0" smtClean="0">
                <a:solidFill>
                  <a:srgbClr val="000000"/>
                </a:solidFill>
              </a:rPr>
              <a:t>-axis.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06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6480719" cy="393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smtClean="0">
                <a:solidFill>
                  <a:srgbClr val="000000"/>
                </a:solidFill>
              </a:rPr>
              <a:t>4D Quantum Hall system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115616" y="5229200"/>
            <a:ext cx="72728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C=0 Insulator: Normal insulator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12360" y="836712"/>
            <a:ext cx="1152128" cy="3407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rgbClr val="FF0000"/>
                </a:solidFill>
              </a:rPr>
              <a:t>Sec</a:t>
            </a:r>
            <a:r>
              <a:rPr lang="en-US" altLang="ja-JP" sz="1600" i="1" smtClean="0">
                <a:solidFill>
                  <a:srgbClr val="FF0000"/>
                </a:solidFill>
              </a:rPr>
              <a:t>. 3.4.2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24128" y="4869160"/>
            <a:ext cx="237626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smtClean="0">
                <a:solidFill>
                  <a:srgbClr val="00B050"/>
                </a:solidFill>
              </a:rPr>
              <a:t>J. M. Edge et al. (2012)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15616" y="6093296"/>
            <a:ext cx="72728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Metal: </a:t>
            </a:r>
            <a:r>
              <a:rPr lang="en-US" altLang="ja-JP" sz="2000" smtClean="0">
                <a:solidFill>
                  <a:srgbClr val="FF0000"/>
                </a:solidFill>
              </a:rPr>
              <a:t>Tilted AF</a:t>
            </a:r>
            <a:r>
              <a:rPr lang="en-US" altLang="ja-JP" sz="2000" smtClean="0">
                <a:solidFill>
                  <a:schemeClr val="tx1"/>
                </a:solidFill>
              </a:rPr>
              <a:t>? </a:t>
            </a:r>
            <a:r>
              <a:rPr lang="en-US" altLang="ja-JP" sz="1600" smtClean="0">
                <a:solidFill>
                  <a:schemeClr val="tx1"/>
                </a:solidFill>
              </a:rPr>
              <a:t>(effect of NG mode?)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15616" y="5589240"/>
            <a:ext cx="72728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smtClean="0">
                <a:solidFill>
                  <a:schemeClr val="tx1"/>
                </a:solidFill>
              </a:rPr>
              <a:t>C</a:t>
            </a:r>
            <a:r>
              <a:rPr lang="ja-JP" altLang="en-US" sz="2000" smtClean="0">
                <a:solidFill>
                  <a:schemeClr val="tx1"/>
                </a:solidFill>
              </a:rPr>
              <a:t>≠</a:t>
            </a:r>
            <a:r>
              <a:rPr lang="en-US" altLang="ja-JP" sz="2000" smtClean="0">
                <a:solidFill>
                  <a:schemeClr val="tx1"/>
                </a:solidFill>
              </a:rPr>
              <a:t>0 Insulator: Topological insulator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flipV="1">
            <a:off x="7452320" y="1556792"/>
            <a:ext cx="0" cy="27363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5400000">
            <a:off x="6290540" y="2862589"/>
            <a:ext cx="266429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smtClean="0">
                <a:solidFill>
                  <a:schemeClr val="tx1"/>
                </a:solidFill>
              </a:rPr>
              <a:t>mean displacement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49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Conjecture from lattice QCD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1124744"/>
            <a:ext cx="763284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Phase structure of topological insulators can be conjectured</a:t>
            </a:r>
            <a:br>
              <a:rPr lang="en-US" altLang="ja-JP" sz="2000" dirty="0" smtClean="0">
                <a:solidFill>
                  <a:schemeClr val="tx1"/>
                </a:solidFill>
              </a:rPr>
            </a:br>
            <a:r>
              <a:rPr lang="en-US" altLang="ja-JP" sz="2000" dirty="0" smtClean="0">
                <a:solidFill>
                  <a:schemeClr val="tx1"/>
                </a:solidFill>
              </a:rPr>
              <a:t>from lattice QCD...?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803898"/>
            <a:ext cx="3888432" cy="299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798" y="3659882"/>
            <a:ext cx="4478239" cy="31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ropbox\work\phd_thesis\haldane_phasediagram_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44824"/>
            <a:ext cx="3096344" cy="2184632"/>
          </a:xfrm>
          <a:prstGeom prst="rect">
            <a:avLst/>
          </a:prstGeom>
          <a:noFill/>
        </p:spPr>
      </p:pic>
      <p:cxnSp>
        <p:nvCxnSpPr>
          <p:cNvPr id="11" name="直線矢印コネクタ 10"/>
          <p:cNvCxnSpPr/>
          <p:nvPr/>
        </p:nvCxnSpPr>
        <p:spPr bwMode="auto">
          <a:xfrm flipV="1">
            <a:off x="3851920" y="1844824"/>
            <a:ext cx="0" cy="201622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 flipV="1">
            <a:off x="5004048" y="1844824"/>
            <a:ext cx="0" cy="201622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469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9" name="Picture 26" descr="C:\work\graphene\2011_intensive_lecture\dispers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929" y="430018"/>
            <a:ext cx="2378888" cy="27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2D </a:t>
            </a:r>
            <a:r>
              <a:rPr lang="en-US" altLang="ja-JP" sz="4000" smtClean="0">
                <a:solidFill>
                  <a:srgbClr val="000000"/>
                </a:solidFill>
              </a:rPr>
              <a:t>lattice fermions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576064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Fermions on honeycomb lattice </a:t>
            </a:r>
            <a:r>
              <a:rPr lang="en-US" altLang="ja-JP" sz="1600" dirty="0" smtClean="0">
                <a:solidFill>
                  <a:schemeClr val="tx1"/>
                </a:solidFill>
              </a:rPr>
              <a:t>(e.g.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graphene</a:t>
            </a:r>
            <a:r>
              <a:rPr lang="en-US" altLang="ja-JP" sz="1600" dirty="0" smtClean="0">
                <a:solidFill>
                  <a:schemeClr val="tx1"/>
                </a:solidFill>
              </a:rPr>
              <a:t>)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6" name="二等辺三角形 47"/>
          <p:cNvSpPr>
            <a:spLocks noChangeArrowheads="1"/>
          </p:cNvSpPr>
          <p:nvPr/>
        </p:nvSpPr>
        <p:spPr bwMode="auto">
          <a:xfrm rot="5400000">
            <a:off x="395536" y="1196752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正方形/長方形 30"/>
          <p:cNvSpPr>
            <a:spLocks noChangeArrowheads="1"/>
          </p:cNvSpPr>
          <p:nvPr/>
        </p:nvSpPr>
        <p:spPr bwMode="auto">
          <a:xfrm>
            <a:off x="1563365" y="2150047"/>
            <a:ext cx="3452812" cy="50482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9" name="Picture 28" descr="\displaystyle&#10;E(\mathbf{K}_\pm + \mathbf{k}) \simeq \textcolor[rgb]{1,0,0}{v_{_F}}|\mathbf{k}|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6240" y="2223072"/>
            <a:ext cx="308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052470" y="2333876"/>
            <a:ext cx="1655763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B050"/>
                </a:solidFill>
              </a:rPr>
              <a:t>Wallace(1947)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99592" y="1584347"/>
            <a:ext cx="60486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“</a:t>
            </a:r>
            <a:r>
              <a:rPr lang="en-US" altLang="ja-JP" sz="2000" dirty="0" smtClean="0">
                <a:solidFill>
                  <a:srgbClr val="FF0000"/>
                </a:solidFill>
              </a:rPr>
              <a:t>Dirac cone</a:t>
            </a:r>
            <a:r>
              <a:rPr lang="en-US" altLang="ja-JP" sz="2000" dirty="0" smtClean="0">
                <a:solidFill>
                  <a:schemeClr val="tx1"/>
                </a:solidFill>
              </a:rPr>
              <a:t>” structure </a:t>
            </a:r>
            <a:r>
              <a:rPr lang="en-US" altLang="ja-JP" sz="2000" dirty="0">
                <a:solidFill>
                  <a:srgbClr val="000000"/>
                </a:solidFill>
              </a:rPr>
              <a:t>around two Dirac points </a:t>
            </a:r>
            <a:r>
              <a:rPr lang="en-US" altLang="ja-JP" sz="2000" dirty="0">
                <a:solidFill>
                  <a:srgbClr val="FF0000"/>
                </a:solidFill>
              </a:rPr>
              <a:t>K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±</a:t>
            </a:r>
            <a:r>
              <a:rPr lang="en-US" altLang="ja-JP" sz="2000" dirty="0">
                <a:solidFill>
                  <a:srgbClr val="000000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966795" y="2754167"/>
            <a:ext cx="51641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Two Dirac nodes are degenerate: “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doublers</a:t>
            </a:r>
            <a:r>
              <a:rPr lang="en-US" altLang="ja-JP" sz="2000" dirty="0" smtClean="0">
                <a:solidFill>
                  <a:schemeClr val="tx1"/>
                </a:solidFill>
              </a:rPr>
              <a:t>”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45" name="円/楕円 44"/>
          <p:cNvSpPr/>
          <p:nvPr/>
        </p:nvSpPr>
        <p:spPr bwMode="auto">
          <a:xfrm>
            <a:off x="7206971" y="1319346"/>
            <a:ext cx="474058" cy="90372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6" name="円/楕円 45"/>
          <p:cNvSpPr/>
          <p:nvPr/>
        </p:nvSpPr>
        <p:spPr bwMode="auto">
          <a:xfrm>
            <a:off x="7931338" y="1319346"/>
            <a:ext cx="474058" cy="90372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11436" y="3429000"/>
            <a:ext cx="576064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Physical interpretation of the “</a:t>
            </a:r>
            <a:r>
              <a:rPr lang="en-US" altLang="ja-JP" sz="2000" dirty="0" smtClean="0">
                <a:solidFill>
                  <a:srgbClr val="FF0000"/>
                </a:solidFill>
              </a:rPr>
              <a:t>mass term</a:t>
            </a:r>
            <a:r>
              <a:rPr lang="en-US" altLang="ja-JP" sz="2000" dirty="0" smtClean="0">
                <a:solidFill>
                  <a:schemeClr val="tx1"/>
                </a:solidFill>
              </a:rPr>
              <a:t>”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48" name="二等辺三角形 47"/>
          <p:cNvSpPr>
            <a:spLocks noChangeArrowheads="1"/>
          </p:cNvSpPr>
          <p:nvPr/>
        </p:nvSpPr>
        <p:spPr bwMode="auto">
          <a:xfrm rot="5400000">
            <a:off x="395412" y="3501008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107" y="427310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913269" y="4509120"/>
            <a:ext cx="43204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A</a:t>
            </a:r>
            <a:r>
              <a:rPr lang="en-US" altLang="ja-JP" sz="2000" dirty="0" smtClean="0">
                <a:solidFill>
                  <a:srgbClr val="000000"/>
                </a:solidFill>
              </a:rPr>
              <a:t>-site favors </a:t>
            </a:r>
            <a:r>
              <a:rPr lang="ja-JP" altLang="en-US" sz="2000" dirty="0" smtClean="0">
                <a:solidFill>
                  <a:srgbClr val="FF0000"/>
                </a:solidFill>
              </a:rPr>
              <a:t>↑</a:t>
            </a:r>
            <a:r>
              <a:rPr lang="en-US" altLang="ja-JP" sz="2000" dirty="0" smtClean="0">
                <a:solidFill>
                  <a:srgbClr val="000000"/>
                </a:solidFill>
              </a:rPr>
              <a:t>. / </a:t>
            </a:r>
            <a:r>
              <a:rPr lang="en-US" altLang="ja-JP" sz="2000" dirty="0" smtClean="0">
                <a:solidFill>
                  <a:srgbClr val="0000FF"/>
                </a:solidFill>
              </a:rPr>
              <a:t>B</a:t>
            </a:r>
            <a:r>
              <a:rPr lang="en-US" altLang="ja-JP" sz="2000" dirty="0" smtClean="0">
                <a:solidFill>
                  <a:srgbClr val="000000"/>
                </a:solidFill>
              </a:rPr>
              <a:t>-site favors </a:t>
            </a:r>
            <a:r>
              <a:rPr lang="ja-JP" altLang="en-US" sz="2000" dirty="0" smtClean="0">
                <a:solidFill>
                  <a:srgbClr val="0000FF"/>
                </a:solidFill>
              </a:rPr>
              <a:t>↓</a:t>
            </a:r>
            <a:r>
              <a:rPr lang="en-US" altLang="ja-JP" sz="2000" dirty="0" smtClean="0">
                <a:solidFill>
                  <a:srgbClr val="000000"/>
                </a:solidFill>
              </a:rPr>
              <a:t>.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966795" y="3839142"/>
            <a:ext cx="410671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</a:rPr>
              <a:t>staggered magnetic </a:t>
            </a:r>
            <a:r>
              <a:rPr lang="en-US" altLang="ja-JP" sz="2000" dirty="0" smtClean="0">
                <a:solidFill>
                  <a:srgbClr val="FF0000"/>
                </a:solidFill>
              </a:rPr>
              <a:t>field</a:t>
            </a:r>
            <a:r>
              <a:rPr lang="en-US" altLang="ja-JP" sz="2000" dirty="0" smtClean="0">
                <a:solidFill>
                  <a:schemeClr val="tx1"/>
                </a:solidFill>
              </a:rPr>
              <a:t>: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m</a:t>
            </a:r>
            <a:endParaRPr lang="en-US" altLang="ja-JP" sz="2000" i="1" dirty="0">
              <a:solidFill>
                <a:schemeClr val="tx1"/>
              </a:solidFill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913269" y="5733256"/>
            <a:ext cx="595213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momentum independent: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nontopological</a:t>
            </a:r>
            <a:r>
              <a:rPr lang="en-US" altLang="ja-JP" sz="2000" dirty="0" smtClean="0">
                <a:solidFill>
                  <a:schemeClr val="tx1"/>
                </a:solidFill>
              </a:rPr>
              <a:t> mass term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700713" y="4911411"/>
            <a:ext cx="51641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induces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antiferromagnetism</a:t>
            </a:r>
            <a:r>
              <a:rPr lang="en-US" altLang="ja-JP" sz="2000" dirty="0" smtClean="0">
                <a:solidFill>
                  <a:schemeClr val="tx1"/>
                </a:solidFill>
              </a:rPr>
              <a:t> in z-direction.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55" name="右矢印 54"/>
          <p:cNvSpPr/>
          <p:nvPr/>
        </p:nvSpPr>
        <p:spPr bwMode="auto">
          <a:xfrm>
            <a:off x="3049390" y="4911411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7374679" y="3303315"/>
            <a:ext cx="389365" cy="6112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 flipH="1">
            <a:off x="7374678" y="3303315"/>
            <a:ext cx="389365" cy="6112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円/楕円 3"/>
          <p:cNvSpPr/>
          <p:nvPr/>
        </p:nvSpPr>
        <p:spPr bwMode="auto">
          <a:xfrm>
            <a:off x="7369031" y="3243300"/>
            <a:ext cx="395011" cy="11816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3" name="円/楕円 32"/>
          <p:cNvSpPr/>
          <p:nvPr/>
        </p:nvSpPr>
        <p:spPr bwMode="auto">
          <a:xfrm>
            <a:off x="7369032" y="3868218"/>
            <a:ext cx="395012" cy="12976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7562666" y="3608958"/>
            <a:ext cx="76671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222090" y="3459451"/>
            <a:ext cx="4438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chemeClr val="tx1"/>
                </a:solidFill>
              </a:rPr>
              <a:t>K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8421583" y="3459451"/>
            <a:ext cx="4438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i="1" dirty="0" smtClean="0">
                <a:solidFill>
                  <a:schemeClr val="tx1"/>
                </a:solidFill>
              </a:rPr>
              <a:t>K’</a:t>
            </a:r>
            <a:endParaRPr lang="en-US" altLang="ja-JP" sz="1600" i="1" dirty="0">
              <a:solidFill>
                <a:srgbClr val="FF0000"/>
              </a:solidFill>
            </a:endParaRPr>
          </a:p>
        </p:txBody>
      </p:sp>
      <p:cxnSp>
        <p:nvCxnSpPr>
          <p:cNvPr id="57" name="直線コネクタ 56"/>
          <p:cNvCxnSpPr/>
          <p:nvPr/>
        </p:nvCxnSpPr>
        <p:spPr bwMode="auto">
          <a:xfrm>
            <a:off x="8134698" y="3304108"/>
            <a:ext cx="389365" cy="6112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 flipH="1">
            <a:off x="8134697" y="3304108"/>
            <a:ext cx="389365" cy="6112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円/楕円 58"/>
          <p:cNvSpPr/>
          <p:nvPr/>
        </p:nvSpPr>
        <p:spPr bwMode="auto">
          <a:xfrm>
            <a:off x="8129050" y="3244093"/>
            <a:ext cx="395011" cy="11816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0" name="円/楕円 59"/>
          <p:cNvSpPr/>
          <p:nvPr/>
        </p:nvSpPr>
        <p:spPr bwMode="auto">
          <a:xfrm>
            <a:off x="8129051" y="3869011"/>
            <a:ext cx="395012" cy="12976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50" grpId="0"/>
      <p:bldP spid="51" grpId="0"/>
      <p:bldP spid="53" grpId="0"/>
      <p:bldP spid="54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2D topological insulators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64958" y="1151795"/>
            <a:ext cx="583264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rgbClr val="FF0000"/>
                </a:solidFill>
              </a:rPr>
              <a:t>Kane-</a:t>
            </a:r>
            <a:r>
              <a:rPr lang="en-US" altLang="ja-JP" sz="2000" u="sng" dirty="0" err="1" smtClean="0">
                <a:solidFill>
                  <a:srgbClr val="FF0000"/>
                </a:solidFill>
              </a:rPr>
              <a:t>Mele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 model</a:t>
            </a:r>
            <a:endParaRPr lang="en-US" altLang="ja-JP" sz="2000" u="sng" dirty="0">
              <a:solidFill>
                <a:srgbClr val="FF0000"/>
              </a:solidFill>
            </a:endParaRPr>
          </a:p>
        </p:txBody>
      </p:sp>
      <p:sp>
        <p:nvSpPr>
          <p:cNvPr id="33" name="二等辺三角形 47"/>
          <p:cNvSpPr>
            <a:spLocks noChangeArrowheads="1"/>
          </p:cNvSpPr>
          <p:nvPr/>
        </p:nvSpPr>
        <p:spPr bwMode="auto">
          <a:xfrm rot="5400000">
            <a:off x="448934" y="1223803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849534" y="1223803"/>
            <a:ext cx="18722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B050"/>
                </a:solidFill>
              </a:rPr>
              <a:t>Kane,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Mele</a:t>
            </a:r>
            <a:r>
              <a:rPr lang="en-US" altLang="ja-JP" sz="1600" dirty="0" smtClean="0">
                <a:solidFill>
                  <a:srgbClr val="00B050"/>
                </a:solidFill>
              </a:rPr>
              <a:t> (2005)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103901" y="1975507"/>
            <a:ext cx="505917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Leads to “effective mass” term in the bulk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41" name="Picture 10" descr="\displaystyle&#10;m_H=3\sqrt{3} t'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224" y="2456765"/>
            <a:ext cx="1776193" cy="360040"/>
          </a:xfrm>
          <a:prstGeom prst="rect">
            <a:avLst/>
          </a:prstGeom>
          <a:noFill/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044690" y="5373216"/>
            <a:ext cx="649811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Momentum-dependent mass term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97005" y="1554086"/>
            <a:ext cx="77954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Spin-orbit interaction</a:t>
            </a:r>
            <a:r>
              <a:rPr lang="en-US" altLang="ja-JP" sz="2000" dirty="0" smtClean="0">
                <a:solidFill>
                  <a:schemeClr val="tx1"/>
                </a:solidFill>
              </a:rPr>
              <a:t> (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t’</a:t>
            </a:r>
            <a:r>
              <a:rPr lang="en-US" altLang="ja-JP" sz="2000" dirty="0" smtClean="0">
                <a:solidFill>
                  <a:schemeClr val="tx1"/>
                </a:solidFill>
              </a:rPr>
              <a:t>) is incorporated on the honeycomb lattice.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98254" y="5805264"/>
            <a:ext cx="719422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>
                <a:solidFill>
                  <a:srgbClr val="FF0000"/>
                </a:solidFill>
              </a:rPr>
              <a:t>D</a:t>
            </a:r>
            <a:r>
              <a:rPr lang="en-US" altLang="ja-JP" sz="2000" dirty="0" smtClean="0">
                <a:solidFill>
                  <a:srgbClr val="FF0000"/>
                </a:solidFill>
              </a:rPr>
              <a:t>egeneracy of Dirac nodes is split</a:t>
            </a:r>
            <a:r>
              <a:rPr lang="en-US" altLang="ja-JP" sz="2000" dirty="0" smtClean="0">
                <a:solidFill>
                  <a:schemeClr val="tx1"/>
                </a:solidFill>
              </a:rPr>
              <a:t> by spin-orbit interaction.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34" name="右矢印 33"/>
          <p:cNvSpPr/>
          <p:nvPr/>
        </p:nvSpPr>
        <p:spPr bwMode="auto">
          <a:xfrm>
            <a:off x="1050182" y="5805264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002831" y="6207555"/>
            <a:ext cx="43204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dirty="0" smtClean="0">
                <a:solidFill>
                  <a:srgbClr val="0000FF"/>
                </a:solidFill>
              </a:rPr>
              <a:t>Analogy to the Wilson term</a:t>
            </a:r>
            <a:endParaRPr lang="en-US" altLang="ja-JP" sz="2000" i="1" dirty="0">
              <a:solidFill>
                <a:srgbClr val="0000FF"/>
              </a:solidFill>
            </a:endParaRPr>
          </a:p>
        </p:txBody>
      </p:sp>
      <p:sp>
        <p:nvSpPr>
          <p:cNvPr id="48" name="右矢印 47"/>
          <p:cNvSpPr/>
          <p:nvPr/>
        </p:nvSpPr>
        <p:spPr bwMode="auto">
          <a:xfrm>
            <a:off x="1499365" y="2929039"/>
            <a:ext cx="576064" cy="36004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075429" y="2947087"/>
            <a:ext cx="426708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becomes a “</a:t>
            </a:r>
            <a:r>
              <a:rPr lang="en-US" altLang="ja-JP" sz="2000" i="1" u="sng" dirty="0" smtClean="0">
                <a:solidFill>
                  <a:schemeClr val="tx1"/>
                </a:solidFill>
              </a:rPr>
              <a:t>topological insulator</a:t>
            </a:r>
            <a:r>
              <a:rPr lang="en-US" altLang="ja-JP" sz="2000" dirty="0" smtClean="0">
                <a:solidFill>
                  <a:schemeClr val="tx1"/>
                </a:solidFill>
              </a:rPr>
              <a:t>”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403998" y="3285477"/>
            <a:ext cx="448060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characterized by </a:t>
            </a:r>
            <a:r>
              <a:rPr lang="en-US" altLang="ja-JP" dirty="0" smtClean="0">
                <a:solidFill>
                  <a:srgbClr val="FF0000"/>
                </a:solidFill>
              </a:rPr>
              <a:t>quantum spin Hall effect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3054637" y="3789040"/>
            <a:ext cx="936104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flipH="1">
            <a:off x="3033844" y="3789040"/>
            <a:ext cx="936104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円/楕円 4"/>
          <p:cNvSpPr/>
          <p:nvPr/>
        </p:nvSpPr>
        <p:spPr bwMode="auto">
          <a:xfrm>
            <a:off x="3054637" y="3717032"/>
            <a:ext cx="915311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3054637" y="5157192"/>
            <a:ext cx="915311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5" name="直線コネクタ 24"/>
          <p:cNvCxnSpPr/>
          <p:nvPr/>
        </p:nvCxnSpPr>
        <p:spPr bwMode="auto">
          <a:xfrm>
            <a:off x="5096849" y="3789040"/>
            <a:ext cx="936104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flipH="1">
            <a:off x="5076056" y="3789040"/>
            <a:ext cx="936104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円/楕円 26"/>
          <p:cNvSpPr/>
          <p:nvPr/>
        </p:nvSpPr>
        <p:spPr bwMode="auto">
          <a:xfrm>
            <a:off x="5096849" y="3717032"/>
            <a:ext cx="915311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円/楕円 28"/>
          <p:cNvSpPr/>
          <p:nvPr/>
        </p:nvSpPr>
        <p:spPr bwMode="auto">
          <a:xfrm>
            <a:off x="5096849" y="5157192"/>
            <a:ext cx="915311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3522689" y="4509120"/>
            <a:ext cx="204221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994381" y="4323363"/>
            <a:ext cx="328569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K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724575" y="4316115"/>
            <a:ext cx="4384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K’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3099315" y="3994135"/>
            <a:ext cx="909589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26" name="Picture 2" descr="\begin{align*}&#10;+m_H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07" y="4040507"/>
            <a:ext cx="702564" cy="2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正方形/長方形 35"/>
          <p:cNvSpPr/>
          <p:nvPr/>
        </p:nvSpPr>
        <p:spPr bwMode="auto">
          <a:xfrm>
            <a:off x="5091141" y="3989146"/>
            <a:ext cx="909589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28" name="Picture 4" descr="\begin{align*}&#10;-m_H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96" y="4095270"/>
            <a:ext cx="737215" cy="1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60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28" grpId="0"/>
      <p:bldP spid="34" grpId="0" animBg="1"/>
      <p:bldP spid="47" grpId="0"/>
      <p:bldP spid="48" grpId="0" animBg="1"/>
      <p:bldP spid="49" grpId="0"/>
      <p:bldP spid="50" grpId="0"/>
      <p:bldP spid="5" grpId="0" animBg="1"/>
      <p:bldP spid="24" grpId="0" animBg="1"/>
      <p:bldP spid="27" grpId="0" animBg="1"/>
      <p:bldP spid="29" grpId="0" animBg="1"/>
      <p:bldP spid="30" grpId="0"/>
      <p:bldP spid="31" grpId="0"/>
      <p:bldP spid="2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Topological phase structure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11560" y="1196752"/>
            <a:ext cx="403244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smtClean="0">
                <a:solidFill>
                  <a:srgbClr val="000000"/>
                </a:solidFill>
              </a:rPr>
              <a:t>Non-interacting system:</a:t>
            </a:r>
            <a:endParaRPr lang="en-US" altLang="ja-JP" sz="2000" u="sng" dirty="0">
              <a:solidFill>
                <a:srgbClr val="000000"/>
              </a:solidFill>
            </a:endParaRPr>
          </a:p>
        </p:txBody>
      </p:sp>
      <p:sp>
        <p:nvSpPr>
          <p:cNvPr id="42" name="二等辺三角形 47"/>
          <p:cNvSpPr>
            <a:spLocks noChangeArrowheads="1"/>
          </p:cNvSpPr>
          <p:nvPr/>
        </p:nvSpPr>
        <p:spPr bwMode="auto">
          <a:xfrm rot="5400000">
            <a:off x="395536" y="1268760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 bwMode="auto">
          <a:xfrm flipV="1">
            <a:off x="1156230" y="1844823"/>
            <a:ext cx="0" cy="302433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直線矢印コネクタ 46"/>
          <p:cNvCxnSpPr/>
          <p:nvPr/>
        </p:nvCxnSpPr>
        <p:spPr bwMode="auto">
          <a:xfrm>
            <a:off x="1156230" y="4869158"/>
            <a:ext cx="460851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724182" y="1844822"/>
            <a:ext cx="43204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i="1" dirty="0" smtClean="0">
                <a:solidFill>
                  <a:srgbClr val="000000"/>
                </a:solidFill>
              </a:rPr>
              <a:t>m</a:t>
            </a:r>
            <a:endParaRPr lang="en-US" altLang="ja-JP" sz="2400" i="1" dirty="0">
              <a:solidFill>
                <a:srgbClr val="000000"/>
              </a:solidFill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5908758" y="4581126"/>
            <a:ext cx="43204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i="1" dirty="0" smtClean="0">
                <a:solidFill>
                  <a:srgbClr val="000000"/>
                </a:solidFill>
              </a:rPr>
              <a:t>t’</a:t>
            </a:r>
            <a:endParaRPr lang="en-US" altLang="ja-JP" sz="2400" i="1" dirty="0">
              <a:solidFill>
                <a:srgbClr val="000000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 bwMode="auto">
          <a:xfrm flipV="1">
            <a:off x="1156230" y="2102711"/>
            <a:ext cx="4248472" cy="27664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2706" name="Picture 2" descr="\displaystyle&#10;m=3\sqrt{3} t'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1047">
            <a:off x="4226909" y="2195533"/>
            <a:ext cx="1080119" cy="231858"/>
          </a:xfrm>
          <a:prstGeom prst="rect">
            <a:avLst/>
          </a:prstGeom>
          <a:noFill/>
        </p:spPr>
      </p:pic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444262" y="2420886"/>
            <a:ext cx="2088232" cy="648512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Normal insulator</a:t>
            </a:r>
            <a:br>
              <a:rPr lang="en-US" altLang="ja-JP" sz="2000" dirty="0" smtClean="0">
                <a:solidFill>
                  <a:srgbClr val="000000"/>
                </a:solidFill>
              </a:rPr>
            </a:br>
            <a:r>
              <a:rPr lang="en-US" altLang="ja-JP" sz="1600" dirty="0" smtClean="0">
                <a:solidFill>
                  <a:srgbClr val="000000"/>
                </a:solidFill>
              </a:rPr>
              <a:t>(Uniform SDW)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6430" y="3861046"/>
            <a:ext cx="2520280" cy="64851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000000"/>
                </a:solidFill>
              </a:rPr>
              <a:t>Topological insulator</a:t>
            </a:r>
            <a:br>
              <a:rPr lang="en-US" altLang="ja-JP" sz="2000" dirty="0" smtClean="0">
                <a:solidFill>
                  <a:srgbClr val="000000"/>
                </a:solidFill>
              </a:rPr>
            </a:br>
            <a:r>
              <a:rPr lang="en-US" altLang="ja-JP" sz="1600" dirty="0" smtClean="0">
                <a:solidFill>
                  <a:srgbClr val="000000"/>
                </a:solidFill>
              </a:rPr>
              <a:t>(Quantum spin Hall)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99892" y="1235981"/>
            <a:ext cx="208823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B050"/>
                </a:solidFill>
              </a:rPr>
              <a:t>Kane,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Mele</a:t>
            </a:r>
            <a:r>
              <a:rPr lang="en-US" altLang="ja-JP" sz="1600" dirty="0" smtClean="0">
                <a:solidFill>
                  <a:srgbClr val="00B050"/>
                </a:solidFill>
              </a:rPr>
              <a:t> (2005)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275407" y="5561953"/>
            <a:ext cx="473720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dirty="0" smtClean="0">
                <a:solidFill>
                  <a:srgbClr val="0000FF"/>
                </a:solidFill>
              </a:rPr>
              <a:t>In the presence of e-e interaction…?</a:t>
            </a:r>
            <a:endParaRPr lang="en-US" altLang="ja-JP" sz="2000" i="1" dirty="0">
              <a:solidFill>
                <a:srgbClr val="0000FF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6319622" y="2103428"/>
            <a:ext cx="751474" cy="13259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flipH="1">
            <a:off x="6319622" y="2103428"/>
            <a:ext cx="751474" cy="13259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円/楕円 3"/>
          <p:cNvSpPr/>
          <p:nvPr/>
        </p:nvSpPr>
        <p:spPr bwMode="auto">
          <a:xfrm>
            <a:off x="6319622" y="1985637"/>
            <a:ext cx="751474" cy="1955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6319622" y="3331574"/>
            <a:ext cx="751474" cy="1955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7" name="円/楕円 26"/>
          <p:cNvSpPr/>
          <p:nvPr/>
        </p:nvSpPr>
        <p:spPr bwMode="auto">
          <a:xfrm>
            <a:off x="7575152" y="1985637"/>
            <a:ext cx="751474" cy="1955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7575152" y="3331574"/>
            <a:ext cx="751474" cy="1955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円弧 4"/>
          <p:cNvSpPr/>
          <p:nvPr/>
        </p:nvSpPr>
        <p:spPr bwMode="auto">
          <a:xfrm>
            <a:off x="7575152" y="2873779"/>
            <a:ext cx="751474" cy="1415228"/>
          </a:xfrm>
          <a:prstGeom prst="arc">
            <a:avLst>
              <a:gd name="adj1" fmla="val 12172777"/>
              <a:gd name="adj2" fmla="val 203300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円弧 28"/>
          <p:cNvSpPr/>
          <p:nvPr/>
        </p:nvSpPr>
        <p:spPr bwMode="auto">
          <a:xfrm flipV="1">
            <a:off x="7575152" y="1241038"/>
            <a:ext cx="751474" cy="1415228"/>
          </a:xfrm>
          <a:prstGeom prst="arc">
            <a:avLst>
              <a:gd name="adj1" fmla="val 12172777"/>
              <a:gd name="adj2" fmla="val 203300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6695359" y="2766378"/>
            <a:ext cx="125553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>
            <a:off x="7950889" y="2656266"/>
            <a:ext cx="0" cy="21751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テキスト ボックス 9"/>
          <p:cNvSpPr txBox="1"/>
          <p:nvPr/>
        </p:nvSpPr>
        <p:spPr bwMode="auto">
          <a:xfrm>
            <a:off x="6339089" y="2616668"/>
            <a:ext cx="318014" cy="33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rtlCol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1" lang="en-US" altLang="ja-JP" sz="1600" i="1" dirty="0" smtClean="0">
                <a:solidFill>
                  <a:srgbClr val="000000"/>
                </a:solidFill>
              </a:rPr>
              <a:t>K</a:t>
            </a:r>
            <a:endParaRPr kumimoji="1" lang="ja-JP" altLang="en-US" sz="1600" i="1" dirty="0" smtClean="0">
              <a:solidFill>
                <a:srgbClr val="0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 bwMode="auto">
          <a:xfrm>
            <a:off x="7950889" y="2597828"/>
            <a:ext cx="362898" cy="33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rtlCol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1" lang="en-US" altLang="ja-JP" sz="1600" i="1" dirty="0" smtClean="0">
                <a:solidFill>
                  <a:srgbClr val="000000"/>
                </a:solidFill>
              </a:rPr>
              <a:t>K’</a:t>
            </a:r>
            <a:endParaRPr kumimoji="1" lang="ja-JP" altLang="en-US" sz="1600" i="1" dirty="0" smtClean="0">
              <a:solidFill>
                <a:srgbClr val="000000"/>
              </a:solidFill>
            </a:endParaRPr>
          </a:p>
        </p:txBody>
      </p:sp>
      <p:sp>
        <p:nvSpPr>
          <p:cNvPr id="11" name="四角形吹き出し 10"/>
          <p:cNvSpPr/>
          <p:nvPr/>
        </p:nvSpPr>
        <p:spPr bwMode="auto">
          <a:xfrm rot="5400000">
            <a:off x="6422396" y="1330721"/>
            <a:ext cx="1886892" cy="2812521"/>
          </a:xfrm>
          <a:prstGeom prst="wedgeRectCallout">
            <a:avLst>
              <a:gd name="adj1" fmla="val -26891"/>
              <a:gd name="adj2" fmla="val 680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747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32155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QED on honeycomb lattice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39750" y="1124744"/>
            <a:ext cx="74168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>
                <a:solidFill>
                  <a:schemeClr val="tx1"/>
                </a:solidFill>
              </a:rPr>
              <a:t>Incorporate </a:t>
            </a:r>
            <a:r>
              <a:rPr lang="en-US" altLang="ja-JP" sz="2000" dirty="0" smtClean="0">
                <a:solidFill>
                  <a:schemeClr val="tx1"/>
                </a:solidFill>
              </a:rPr>
              <a:t>e-e interaction </a:t>
            </a:r>
            <a:r>
              <a:rPr lang="en-US" altLang="ja-JP" sz="2000" dirty="0" smtClean="0">
                <a:solidFill>
                  <a:srgbClr val="FF0000"/>
                </a:solidFill>
              </a:rPr>
              <a:t>mediated by electromagnetic field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467544" y="2132856"/>
            <a:ext cx="187220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Electrons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9" name="二等辺三角形 47"/>
          <p:cNvSpPr>
            <a:spLocks noChangeArrowheads="1"/>
          </p:cNvSpPr>
          <p:nvPr/>
        </p:nvSpPr>
        <p:spPr bwMode="auto">
          <a:xfrm rot="5400000">
            <a:off x="251520" y="2204864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1411818" y="2904538"/>
            <a:ext cx="661895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altLang="ja-JP" sz="2000" dirty="0" smtClean="0">
                <a:solidFill>
                  <a:schemeClr val="tx1"/>
                </a:solidFill>
              </a:rPr>
              <a:t>: discretize by </a:t>
            </a:r>
            <a:r>
              <a:rPr lang="en-US" altLang="ja-JP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altLang="ja-JP" sz="2000" dirty="0" smtClean="0">
                <a:solidFill>
                  <a:schemeClr val="tx1"/>
                </a:solidFill>
              </a:rPr>
              <a:t> like </a:t>
            </a:r>
            <a:r>
              <a:rPr lang="en-US" altLang="ja-JP" sz="2000" dirty="0" smtClean="0">
                <a:solidFill>
                  <a:srgbClr val="FF0000"/>
                </a:solidFill>
              </a:rPr>
              <a:t>staggered fermions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1475656" y="1556792"/>
            <a:ext cx="74888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Define QED on honeycomb lattice - apply </a:t>
            </a:r>
            <a:r>
              <a:rPr lang="en-US" altLang="ja-JP" sz="2000" dirty="0" smtClean="0">
                <a:solidFill>
                  <a:srgbClr val="FF0000"/>
                </a:solidFill>
              </a:rPr>
              <a:t>Lattice gauge theory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7" name="右矢印 51"/>
          <p:cNvSpPr>
            <a:spLocks noChangeArrowheads="1"/>
          </p:cNvSpPr>
          <p:nvPr/>
        </p:nvSpPr>
        <p:spPr bwMode="auto">
          <a:xfrm>
            <a:off x="827584" y="1556792"/>
            <a:ext cx="647700" cy="36004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203848" y="1916832"/>
            <a:ext cx="54726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rgbClr val="00B050"/>
                </a:solidFill>
              </a:rPr>
              <a:t>Araki (2011), Giuliani </a:t>
            </a:r>
            <a:r>
              <a:rPr lang="en-US" altLang="ja-JP" sz="1600" i="1" dirty="0" smtClean="0">
                <a:solidFill>
                  <a:srgbClr val="00B050"/>
                </a:solidFill>
              </a:rPr>
              <a:t>et al.</a:t>
            </a:r>
            <a:r>
              <a:rPr lang="en-US" altLang="ja-JP" sz="1600" dirty="0" smtClean="0">
                <a:solidFill>
                  <a:srgbClr val="00B050"/>
                </a:solidFill>
              </a:rPr>
              <a:t> (2012),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Buidovich</a:t>
            </a:r>
            <a:r>
              <a:rPr lang="en-US" altLang="ja-JP" sz="1600" dirty="0" smtClean="0">
                <a:solidFill>
                  <a:srgbClr val="00B050"/>
                </a:solidFill>
              </a:rPr>
              <a:t> </a:t>
            </a:r>
            <a:r>
              <a:rPr lang="en-US" altLang="ja-JP" sz="1600" i="1" dirty="0" smtClean="0">
                <a:solidFill>
                  <a:srgbClr val="00B050"/>
                </a:solidFill>
              </a:rPr>
              <a:t>et al.</a:t>
            </a:r>
            <a:r>
              <a:rPr lang="en-US" altLang="ja-JP" sz="1600" dirty="0" smtClean="0">
                <a:solidFill>
                  <a:srgbClr val="00B050"/>
                </a:solidFill>
              </a:rPr>
              <a:t> (2012)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1043434" y="2536081"/>
            <a:ext cx="712896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(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x,y</a:t>
            </a:r>
            <a:r>
              <a:rPr lang="en-US" altLang="ja-JP" sz="2000" dirty="0" smtClean="0">
                <a:solidFill>
                  <a:schemeClr val="tx1"/>
                </a:solidFill>
              </a:rPr>
              <a:t>) : defined on </a:t>
            </a:r>
            <a:r>
              <a:rPr lang="en-US" altLang="ja-JP" sz="2000" dirty="0" smtClean="0">
                <a:solidFill>
                  <a:srgbClr val="FF0000"/>
                </a:solidFill>
              </a:rPr>
              <a:t>honeycomb lattice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467544" y="3483110"/>
            <a:ext cx="280831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Electromagnetic field</a:t>
            </a:r>
            <a:r>
              <a:rPr lang="en-US" altLang="ja-JP" sz="2000" dirty="0" smtClean="0">
                <a:solidFill>
                  <a:schemeClr val="tx1"/>
                </a:solidFill>
              </a:rPr>
              <a:t>: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06" name="二等辺三角形 47"/>
          <p:cNvSpPr>
            <a:spLocks noChangeArrowheads="1"/>
          </p:cNvSpPr>
          <p:nvPr/>
        </p:nvSpPr>
        <p:spPr bwMode="auto">
          <a:xfrm rot="5400000">
            <a:off x="251520" y="3555118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683568" y="3885401"/>
            <a:ext cx="6624736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rgbClr val="FF0000"/>
                </a:solidFill>
              </a:rPr>
              <a:t>Link variables</a:t>
            </a:r>
            <a:r>
              <a:rPr lang="en-US" altLang="ja-JP" sz="2000" dirty="0" smtClean="0">
                <a:solidFill>
                  <a:schemeClr val="tx1"/>
                </a:solidFill>
              </a:rPr>
              <a:t> between lattice sites.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720677" y="4343323"/>
            <a:ext cx="6624736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Kinetic term: given as a sum of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plaquettes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13" name="右矢印 51"/>
          <p:cNvSpPr>
            <a:spLocks noChangeArrowheads="1"/>
          </p:cNvSpPr>
          <p:nvPr/>
        </p:nvSpPr>
        <p:spPr bwMode="auto">
          <a:xfrm>
            <a:off x="946323" y="4831640"/>
            <a:ext cx="647700" cy="36004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1619672" y="4810048"/>
            <a:ext cx="4104456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proportional to “</a:t>
            </a:r>
            <a:r>
              <a:rPr lang="en-US" altLang="ja-JP" sz="2000" dirty="0" smtClean="0">
                <a:solidFill>
                  <a:srgbClr val="FF0000"/>
                </a:solidFill>
              </a:rPr>
              <a:t>inverse coupling</a:t>
            </a:r>
            <a:r>
              <a:rPr lang="en-US" altLang="ja-JP" sz="2000" dirty="0" smtClean="0">
                <a:solidFill>
                  <a:schemeClr val="tx1"/>
                </a:solidFill>
              </a:rPr>
              <a:t>”: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115" name="Picture 15" descr="\displaystyle&#10;\textcolor[rgb]{1,0,0}{\beta} = \frac{\epsilon \textcolor[rgb]{1,0,0}{v_{_F}}}{e^2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307690"/>
            <a:ext cx="1079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3867609" y="5357736"/>
            <a:ext cx="18722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600" dirty="0" smtClean="0">
                <a:solidFill>
                  <a:schemeClr val="tx1"/>
                </a:solidFill>
              </a:rPr>
              <a:t>(~0.04: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graphene</a:t>
            </a:r>
            <a:r>
              <a:rPr lang="en-US" altLang="ja-JP" sz="1600" dirty="0" smtClean="0">
                <a:solidFill>
                  <a:schemeClr val="tx1"/>
                </a:solidFill>
              </a:rPr>
              <a:t>)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cxnSp>
        <p:nvCxnSpPr>
          <p:cNvPr id="117" name="直線コネクタ 119"/>
          <p:cNvCxnSpPr>
            <a:cxnSpLocks noChangeShapeType="1"/>
          </p:cNvCxnSpPr>
          <p:nvPr/>
        </p:nvCxnSpPr>
        <p:spPr bwMode="auto">
          <a:xfrm flipV="1">
            <a:off x="6913614" y="4924349"/>
            <a:ext cx="431800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" name="直線コネクタ 124"/>
          <p:cNvCxnSpPr>
            <a:cxnSpLocks noChangeShapeType="1"/>
          </p:cNvCxnSpPr>
          <p:nvPr/>
        </p:nvCxnSpPr>
        <p:spPr bwMode="auto">
          <a:xfrm>
            <a:off x="6913614" y="5068811"/>
            <a:ext cx="215900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0" name="直線コネクタ 142"/>
          <p:cNvCxnSpPr>
            <a:cxnSpLocks noChangeShapeType="1"/>
          </p:cNvCxnSpPr>
          <p:nvPr/>
        </p:nvCxnSpPr>
        <p:spPr bwMode="auto">
          <a:xfrm>
            <a:off x="7345414" y="4924349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4" name="直線コネクタ 165"/>
          <p:cNvCxnSpPr>
            <a:cxnSpLocks noChangeShapeType="1"/>
          </p:cNvCxnSpPr>
          <p:nvPr/>
        </p:nvCxnSpPr>
        <p:spPr bwMode="auto">
          <a:xfrm>
            <a:off x="7129514" y="5213274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5" name="直線コネクタ 167"/>
          <p:cNvCxnSpPr>
            <a:cxnSpLocks noChangeShapeType="1"/>
          </p:cNvCxnSpPr>
          <p:nvPr/>
        </p:nvCxnSpPr>
        <p:spPr bwMode="auto">
          <a:xfrm flipV="1">
            <a:off x="7561314" y="5068811"/>
            <a:ext cx="431800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" name="直線コネクタ 168"/>
          <p:cNvCxnSpPr>
            <a:cxnSpLocks noChangeShapeType="1"/>
          </p:cNvCxnSpPr>
          <p:nvPr/>
        </p:nvCxnSpPr>
        <p:spPr bwMode="auto">
          <a:xfrm>
            <a:off x="7777214" y="4924349"/>
            <a:ext cx="215900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7" name="直線コネクタ 175"/>
          <p:cNvCxnSpPr>
            <a:cxnSpLocks noChangeShapeType="1"/>
          </p:cNvCxnSpPr>
          <p:nvPr/>
        </p:nvCxnSpPr>
        <p:spPr bwMode="auto">
          <a:xfrm>
            <a:off x="7561314" y="5213274"/>
            <a:ext cx="215900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直線コネクタ 176"/>
          <p:cNvCxnSpPr>
            <a:cxnSpLocks noChangeShapeType="1"/>
          </p:cNvCxnSpPr>
          <p:nvPr/>
        </p:nvCxnSpPr>
        <p:spPr bwMode="auto">
          <a:xfrm>
            <a:off x="7993114" y="5068811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" name="直線コネクタ 177"/>
          <p:cNvCxnSpPr>
            <a:cxnSpLocks noChangeShapeType="1"/>
          </p:cNvCxnSpPr>
          <p:nvPr/>
        </p:nvCxnSpPr>
        <p:spPr bwMode="auto">
          <a:xfrm>
            <a:off x="7777214" y="5357736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" name="直線コネクタ 178"/>
          <p:cNvCxnSpPr>
            <a:cxnSpLocks noChangeShapeType="1"/>
          </p:cNvCxnSpPr>
          <p:nvPr/>
        </p:nvCxnSpPr>
        <p:spPr bwMode="auto">
          <a:xfrm flipV="1">
            <a:off x="8209014" y="5213274"/>
            <a:ext cx="431800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直線コネクタ 179"/>
          <p:cNvCxnSpPr>
            <a:cxnSpLocks noChangeShapeType="1"/>
          </p:cNvCxnSpPr>
          <p:nvPr/>
        </p:nvCxnSpPr>
        <p:spPr bwMode="auto">
          <a:xfrm>
            <a:off x="8424914" y="5068811"/>
            <a:ext cx="215900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" name="直線コネクタ 180"/>
          <p:cNvCxnSpPr>
            <a:cxnSpLocks noChangeShapeType="1"/>
          </p:cNvCxnSpPr>
          <p:nvPr/>
        </p:nvCxnSpPr>
        <p:spPr bwMode="auto">
          <a:xfrm flipV="1">
            <a:off x="7777214" y="4781474"/>
            <a:ext cx="43180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" name="直線コネクタ 182"/>
          <p:cNvCxnSpPr>
            <a:cxnSpLocks noChangeShapeType="1"/>
          </p:cNvCxnSpPr>
          <p:nvPr/>
        </p:nvCxnSpPr>
        <p:spPr bwMode="auto">
          <a:xfrm>
            <a:off x="8209014" y="4781474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" name="直線コネクタ 184"/>
          <p:cNvCxnSpPr>
            <a:cxnSpLocks noChangeShapeType="1"/>
          </p:cNvCxnSpPr>
          <p:nvPr/>
        </p:nvCxnSpPr>
        <p:spPr bwMode="auto">
          <a:xfrm flipV="1">
            <a:off x="8424914" y="4924349"/>
            <a:ext cx="433387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5" name="直線コネクタ 185"/>
          <p:cNvCxnSpPr>
            <a:cxnSpLocks noChangeShapeType="1"/>
          </p:cNvCxnSpPr>
          <p:nvPr/>
        </p:nvCxnSpPr>
        <p:spPr bwMode="auto">
          <a:xfrm>
            <a:off x="8640814" y="4781474"/>
            <a:ext cx="217487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6" name="直線コネクタ 214"/>
          <p:cNvCxnSpPr>
            <a:cxnSpLocks noChangeShapeType="1"/>
          </p:cNvCxnSpPr>
          <p:nvPr/>
        </p:nvCxnSpPr>
        <p:spPr bwMode="auto">
          <a:xfrm rot="5400000">
            <a:off x="6481814" y="4637011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7" name="直線コネクタ 218"/>
          <p:cNvCxnSpPr>
            <a:cxnSpLocks noChangeShapeType="1"/>
          </p:cNvCxnSpPr>
          <p:nvPr/>
        </p:nvCxnSpPr>
        <p:spPr bwMode="auto">
          <a:xfrm rot="5400000">
            <a:off x="6697714" y="4781474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8" name="直線コネクタ 219"/>
          <p:cNvCxnSpPr>
            <a:cxnSpLocks noChangeShapeType="1"/>
          </p:cNvCxnSpPr>
          <p:nvPr/>
        </p:nvCxnSpPr>
        <p:spPr bwMode="auto">
          <a:xfrm rot="5400000">
            <a:off x="6913614" y="4492549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9" name="直線コネクタ 220"/>
          <p:cNvCxnSpPr>
            <a:cxnSpLocks noChangeShapeType="1"/>
          </p:cNvCxnSpPr>
          <p:nvPr/>
        </p:nvCxnSpPr>
        <p:spPr bwMode="auto">
          <a:xfrm rot="5400000">
            <a:off x="7129514" y="4781474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0" name="直線コネクタ 221"/>
          <p:cNvCxnSpPr>
            <a:cxnSpLocks noChangeShapeType="1"/>
          </p:cNvCxnSpPr>
          <p:nvPr/>
        </p:nvCxnSpPr>
        <p:spPr bwMode="auto">
          <a:xfrm rot="5400000">
            <a:off x="7345414" y="4492549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1" name="直線コネクタ 223"/>
          <p:cNvCxnSpPr>
            <a:cxnSpLocks noChangeShapeType="1"/>
          </p:cNvCxnSpPr>
          <p:nvPr/>
        </p:nvCxnSpPr>
        <p:spPr bwMode="auto">
          <a:xfrm rot="5400000">
            <a:off x="7561314" y="4637011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2" name="直線コネクタ 225"/>
          <p:cNvCxnSpPr>
            <a:cxnSpLocks noChangeShapeType="1"/>
          </p:cNvCxnSpPr>
          <p:nvPr/>
        </p:nvCxnSpPr>
        <p:spPr bwMode="auto">
          <a:xfrm rot="5400000">
            <a:off x="7776420" y="4348880"/>
            <a:ext cx="86518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3" name="直線コネクタ 226"/>
          <p:cNvCxnSpPr>
            <a:cxnSpLocks noChangeShapeType="1"/>
          </p:cNvCxnSpPr>
          <p:nvPr/>
        </p:nvCxnSpPr>
        <p:spPr bwMode="auto">
          <a:xfrm rot="5400000">
            <a:off x="8208220" y="4348880"/>
            <a:ext cx="86518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4" name="直線コネクタ 227"/>
          <p:cNvCxnSpPr>
            <a:cxnSpLocks noChangeShapeType="1"/>
          </p:cNvCxnSpPr>
          <p:nvPr/>
        </p:nvCxnSpPr>
        <p:spPr bwMode="auto">
          <a:xfrm rot="5400000">
            <a:off x="8426501" y="4492549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5" name="直線コネクタ 229"/>
          <p:cNvCxnSpPr>
            <a:cxnSpLocks noChangeShapeType="1"/>
          </p:cNvCxnSpPr>
          <p:nvPr/>
        </p:nvCxnSpPr>
        <p:spPr bwMode="auto">
          <a:xfrm flipV="1">
            <a:off x="6913614" y="4060749"/>
            <a:ext cx="431800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6" name="直線コネクタ 230"/>
          <p:cNvCxnSpPr>
            <a:cxnSpLocks noChangeShapeType="1"/>
          </p:cNvCxnSpPr>
          <p:nvPr/>
        </p:nvCxnSpPr>
        <p:spPr bwMode="auto">
          <a:xfrm>
            <a:off x="6913614" y="4205211"/>
            <a:ext cx="215900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7" name="直線コネクタ 231"/>
          <p:cNvCxnSpPr>
            <a:cxnSpLocks noChangeShapeType="1"/>
          </p:cNvCxnSpPr>
          <p:nvPr/>
        </p:nvCxnSpPr>
        <p:spPr bwMode="auto">
          <a:xfrm>
            <a:off x="7345414" y="4060749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8" name="直線コネクタ 232"/>
          <p:cNvCxnSpPr>
            <a:cxnSpLocks noChangeShapeType="1"/>
          </p:cNvCxnSpPr>
          <p:nvPr/>
        </p:nvCxnSpPr>
        <p:spPr bwMode="auto">
          <a:xfrm>
            <a:off x="7129514" y="4349674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9" name="直線コネクタ 233"/>
          <p:cNvCxnSpPr>
            <a:cxnSpLocks noChangeShapeType="1"/>
          </p:cNvCxnSpPr>
          <p:nvPr/>
        </p:nvCxnSpPr>
        <p:spPr bwMode="auto">
          <a:xfrm flipV="1">
            <a:off x="7561314" y="4205211"/>
            <a:ext cx="431800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0" name="直線コネクタ 234"/>
          <p:cNvCxnSpPr>
            <a:cxnSpLocks noChangeShapeType="1"/>
          </p:cNvCxnSpPr>
          <p:nvPr/>
        </p:nvCxnSpPr>
        <p:spPr bwMode="auto">
          <a:xfrm>
            <a:off x="7777214" y="4060749"/>
            <a:ext cx="215900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1" name="直線コネクタ 235"/>
          <p:cNvCxnSpPr>
            <a:cxnSpLocks noChangeShapeType="1"/>
          </p:cNvCxnSpPr>
          <p:nvPr/>
        </p:nvCxnSpPr>
        <p:spPr bwMode="auto">
          <a:xfrm>
            <a:off x="7561314" y="4349674"/>
            <a:ext cx="21590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2" name="直線コネクタ 236"/>
          <p:cNvCxnSpPr>
            <a:cxnSpLocks noChangeShapeType="1"/>
          </p:cNvCxnSpPr>
          <p:nvPr/>
        </p:nvCxnSpPr>
        <p:spPr bwMode="auto">
          <a:xfrm>
            <a:off x="7993114" y="4205211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" name="直線コネクタ 237"/>
          <p:cNvCxnSpPr>
            <a:cxnSpLocks noChangeShapeType="1"/>
          </p:cNvCxnSpPr>
          <p:nvPr/>
        </p:nvCxnSpPr>
        <p:spPr bwMode="auto">
          <a:xfrm>
            <a:off x="7777214" y="4492549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" name="直線コネクタ 238"/>
          <p:cNvCxnSpPr>
            <a:cxnSpLocks noChangeShapeType="1"/>
          </p:cNvCxnSpPr>
          <p:nvPr/>
        </p:nvCxnSpPr>
        <p:spPr bwMode="auto">
          <a:xfrm flipV="1">
            <a:off x="8209014" y="4349674"/>
            <a:ext cx="43180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5" name="直線コネクタ 239"/>
          <p:cNvCxnSpPr>
            <a:cxnSpLocks noChangeShapeType="1"/>
          </p:cNvCxnSpPr>
          <p:nvPr/>
        </p:nvCxnSpPr>
        <p:spPr bwMode="auto">
          <a:xfrm>
            <a:off x="8424914" y="4205211"/>
            <a:ext cx="215900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6" name="直線コネクタ 240"/>
          <p:cNvCxnSpPr>
            <a:cxnSpLocks noChangeShapeType="1"/>
          </p:cNvCxnSpPr>
          <p:nvPr/>
        </p:nvCxnSpPr>
        <p:spPr bwMode="auto">
          <a:xfrm flipV="1">
            <a:off x="7777214" y="3916286"/>
            <a:ext cx="431800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7" name="直線コネクタ 241"/>
          <p:cNvCxnSpPr>
            <a:cxnSpLocks noChangeShapeType="1"/>
          </p:cNvCxnSpPr>
          <p:nvPr/>
        </p:nvCxnSpPr>
        <p:spPr bwMode="auto">
          <a:xfrm>
            <a:off x="8209014" y="3916286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8" name="直線コネクタ 242"/>
          <p:cNvCxnSpPr>
            <a:cxnSpLocks noChangeShapeType="1"/>
          </p:cNvCxnSpPr>
          <p:nvPr/>
        </p:nvCxnSpPr>
        <p:spPr bwMode="auto">
          <a:xfrm flipV="1">
            <a:off x="8424914" y="4060749"/>
            <a:ext cx="433387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9" name="直線コネクタ 243"/>
          <p:cNvCxnSpPr>
            <a:cxnSpLocks noChangeShapeType="1"/>
          </p:cNvCxnSpPr>
          <p:nvPr/>
        </p:nvCxnSpPr>
        <p:spPr bwMode="auto">
          <a:xfrm>
            <a:off x="8640814" y="3916286"/>
            <a:ext cx="21748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0" name="円/楕円 201"/>
          <p:cNvSpPr>
            <a:spLocks noChangeArrowheads="1"/>
          </p:cNvSpPr>
          <p:nvPr/>
        </p:nvSpPr>
        <p:spPr bwMode="auto">
          <a:xfrm>
            <a:off x="6840589" y="4997374"/>
            <a:ext cx="144462" cy="144462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1" name="円/楕円 202"/>
          <p:cNvSpPr>
            <a:spLocks noChangeArrowheads="1"/>
          </p:cNvSpPr>
          <p:nvPr/>
        </p:nvSpPr>
        <p:spPr bwMode="auto">
          <a:xfrm>
            <a:off x="7705776" y="4852911"/>
            <a:ext cx="144463" cy="144463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2" name="円/楕円 203"/>
          <p:cNvSpPr>
            <a:spLocks noChangeArrowheads="1"/>
          </p:cNvSpPr>
          <p:nvPr/>
        </p:nvSpPr>
        <p:spPr bwMode="auto">
          <a:xfrm>
            <a:off x="7489876" y="5141836"/>
            <a:ext cx="142875" cy="14287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" name="円/楕円 206"/>
          <p:cNvSpPr>
            <a:spLocks noChangeArrowheads="1"/>
          </p:cNvSpPr>
          <p:nvPr/>
        </p:nvSpPr>
        <p:spPr bwMode="auto">
          <a:xfrm>
            <a:off x="8569376" y="4708449"/>
            <a:ext cx="144463" cy="144462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4" name="円/楕円 207"/>
          <p:cNvSpPr>
            <a:spLocks noChangeArrowheads="1"/>
          </p:cNvSpPr>
          <p:nvPr/>
        </p:nvSpPr>
        <p:spPr bwMode="auto">
          <a:xfrm>
            <a:off x="7058076" y="5141836"/>
            <a:ext cx="142875" cy="14287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5" name="円/楕円 208"/>
          <p:cNvSpPr>
            <a:spLocks noChangeArrowheads="1"/>
          </p:cNvSpPr>
          <p:nvPr/>
        </p:nvSpPr>
        <p:spPr bwMode="auto">
          <a:xfrm>
            <a:off x="7273976" y="4852911"/>
            <a:ext cx="142875" cy="1444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6" name="円/楕円 209"/>
          <p:cNvSpPr>
            <a:spLocks noChangeArrowheads="1"/>
          </p:cNvSpPr>
          <p:nvPr/>
        </p:nvSpPr>
        <p:spPr bwMode="auto">
          <a:xfrm>
            <a:off x="7921676" y="4997374"/>
            <a:ext cx="144463" cy="144462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" name="円/楕円 212"/>
          <p:cNvSpPr>
            <a:spLocks noChangeArrowheads="1"/>
          </p:cNvSpPr>
          <p:nvPr/>
        </p:nvSpPr>
        <p:spPr bwMode="auto">
          <a:xfrm>
            <a:off x="8137576" y="4708449"/>
            <a:ext cx="144463" cy="144462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" name="円/楕円 213"/>
          <p:cNvSpPr>
            <a:spLocks noChangeArrowheads="1"/>
          </p:cNvSpPr>
          <p:nvPr/>
        </p:nvSpPr>
        <p:spPr bwMode="auto">
          <a:xfrm>
            <a:off x="8785276" y="4852911"/>
            <a:ext cx="144463" cy="1444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" name="円/楕円 244"/>
          <p:cNvSpPr>
            <a:spLocks noChangeArrowheads="1"/>
          </p:cNvSpPr>
          <p:nvPr/>
        </p:nvSpPr>
        <p:spPr bwMode="auto">
          <a:xfrm>
            <a:off x="6840589" y="4133774"/>
            <a:ext cx="144462" cy="14287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" name="円/楕円 245"/>
          <p:cNvSpPr>
            <a:spLocks noChangeArrowheads="1"/>
          </p:cNvSpPr>
          <p:nvPr/>
        </p:nvSpPr>
        <p:spPr bwMode="auto">
          <a:xfrm>
            <a:off x="7705776" y="3989311"/>
            <a:ext cx="144463" cy="144463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1" name="円/楕円 246"/>
          <p:cNvSpPr>
            <a:spLocks noChangeArrowheads="1"/>
          </p:cNvSpPr>
          <p:nvPr/>
        </p:nvSpPr>
        <p:spPr bwMode="auto">
          <a:xfrm>
            <a:off x="7489876" y="4276649"/>
            <a:ext cx="142875" cy="144462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2" name="円/楕円 249"/>
          <p:cNvSpPr>
            <a:spLocks noChangeArrowheads="1"/>
          </p:cNvSpPr>
          <p:nvPr/>
        </p:nvSpPr>
        <p:spPr bwMode="auto">
          <a:xfrm>
            <a:off x="8569376" y="3844849"/>
            <a:ext cx="144463" cy="144462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3" name="円/楕円 250"/>
          <p:cNvSpPr>
            <a:spLocks noChangeArrowheads="1"/>
          </p:cNvSpPr>
          <p:nvPr/>
        </p:nvSpPr>
        <p:spPr bwMode="auto">
          <a:xfrm>
            <a:off x="7058076" y="4276649"/>
            <a:ext cx="142875" cy="144462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" name="円/楕円 251"/>
          <p:cNvSpPr>
            <a:spLocks noChangeArrowheads="1"/>
          </p:cNvSpPr>
          <p:nvPr/>
        </p:nvSpPr>
        <p:spPr bwMode="auto">
          <a:xfrm>
            <a:off x="7273976" y="3989311"/>
            <a:ext cx="142875" cy="1444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5" name="円/楕円 252"/>
          <p:cNvSpPr>
            <a:spLocks noChangeArrowheads="1"/>
          </p:cNvSpPr>
          <p:nvPr/>
        </p:nvSpPr>
        <p:spPr bwMode="auto">
          <a:xfrm>
            <a:off x="7921676" y="4133774"/>
            <a:ext cx="144463" cy="14287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6" name="円/楕円 255"/>
          <p:cNvSpPr>
            <a:spLocks noChangeArrowheads="1"/>
          </p:cNvSpPr>
          <p:nvPr/>
        </p:nvSpPr>
        <p:spPr bwMode="auto">
          <a:xfrm>
            <a:off x="8137576" y="3844849"/>
            <a:ext cx="144463" cy="144462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7" name="円/楕円 256"/>
          <p:cNvSpPr>
            <a:spLocks noChangeArrowheads="1"/>
          </p:cNvSpPr>
          <p:nvPr/>
        </p:nvSpPr>
        <p:spPr bwMode="auto">
          <a:xfrm>
            <a:off x="8785276" y="3989311"/>
            <a:ext cx="144463" cy="1444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78" name="直線コネクタ 222"/>
          <p:cNvCxnSpPr>
            <a:cxnSpLocks noChangeShapeType="1"/>
          </p:cNvCxnSpPr>
          <p:nvPr/>
        </p:nvCxnSpPr>
        <p:spPr bwMode="auto">
          <a:xfrm rot="5400000">
            <a:off x="7344620" y="4925143"/>
            <a:ext cx="8651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9" name="直線コネクタ 224"/>
          <p:cNvCxnSpPr>
            <a:cxnSpLocks noChangeShapeType="1"/>
          </p:cNvCxnSpPr>
          <p:nvPr/>
        </p:nvCxnSpPr>
        <p:spPr bwMode="auto">
          <a:xfrm rot="5400000">
            <a:off x="7776420" y="4925143"/>
            <a:ext cx="8651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0" name="直線コネクタ 257"/>
          <p:cNvCxnSpPr>
            <a:cxnSpLocks noChangeShapeType="1"/>
          </p:cNvCxnSpPr>
          <p:nvPr/>
        </p:nvCxnSpPr>
        <p:spPr bwMode="auto">
          <a:xfrm rot="5400000">
            <a:off x="7993114" y="4637011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81" name="円/楕円 204"/>
          <p:cNvSpPr>
            <a:spLocks noChangeArrowheads="1"/>
          </p:cNvSpPr>
          <p:nvPr/>
        </p:nvSpPr>
        <p:spPr bwMode="auto">
          <a:xfrm>
            <a:off x="8353476" y="4997374"/>
            <a:ext cx="144463" cy="144462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2" name="円/楕円 247"/>
          <p:cNvSpPr>
            <a:spLocks noChangeArrowheads="1"/>
          </p:cNvSpPr>
          <p:nvPr/>
        </p:nvSpPr>
        <p:spPr bwMode="auto">
          <a:xfrm>
            <a:off x="8353476" y="4133774"/>
            <a:ext cx="144463" cy="14287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3" name="円/楕円 205"/>
          <p:cNvSpPr>
            <a:spLocks noChangeArrowheads="1"/>
          </p:cNvSpPr>
          <p:nvPr/>
        </p:nvSpPr>
        <p:spPr bwMode="auto">
          <a:xfrm>
            <a:off x="8137576" y="5284711"/>
            <a:ext cx="144463" cy="144463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" name="円/楕円 210"/>
          <p:cNvSpPr>
            <a:spLocks noChangeArrowheads="1"/>
          </p:cNvSpPr>
          <p:nvPr/>
        </p:nvSpPr>
        <p:spPr bwMode="auto">
          <a:xfrm>
            <a:off x="7705776" y="5284711"/>
            <a:ext cx="144463" cy="1444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5" name="円/楕円 248"/>
          <p:cNvSpPr>
            <a:spLocks noChangeArrowheads="1"/>
          </p:cNvSpPr>
          <p:nvPr/>
        </p:nvSpPr>
        <p:spPr bwMode="auto">
          <a:xfrm>
            <a:off x="8137576" y="4421111"/>
            <a:ext cx="144463" cy="144463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6" name="円/楕円 253"/>
          <p:cNvSpPr>
            <a:spLocks noChangeArrowheads="1"/>
          </p:cNvSpPr>
          <p:nvPr/>
        </p:nvSpPr>
        <p:spPr bwMode="auto">
          <a:xfrm>
            <a:off x="7705776" y="4421111"/>
            <a:ext cx="144463" cy="1444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87" name="直線コネクタ 228"/>
          <p:cNvCxnSpPr>
            <a:cxnSpLocks noChangeShapeType="1"/>
          </p:cNvCxnSpPr>
          <p:nvPr/>
        </p:nvCxnSpPr>
        <p:spPr bwMode="auto">
          <a:xfrm rot="5400000">
            <a:off x="8209014" y="4781474"/>
            <a:ext cx="863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88" name="円/楕円 211"/>
          <p:cNvSpPr>
            <a:spLocks noChangeArrowheads="1"/>
          </p:cNvSpPr>
          <p:nvPr/>
        </p:nvSpPr>
        <p:spPr bwMode="auto">
          <a:xfrm>
            <a:off x="8569376" y="5141836"/>
            <a:ext cx="144463" cy="14287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9" name="円/楕円 254"/>
          <p:cNvSpPr>
            <a:spLocks noChangeArrowheads="1"/>
          </p:cNvSpPr>
          <p:nvPr/>
        </p:nvSpPr>
        <p:spPr bwMode="auto">
          <a:xfrm>
            <a:off x="8569376" y="4276649"/>
            <a:ext cx="144463" cy="144462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92" name="直線矢印コネクタ 261"/>
          <p:cNvCxnSpPr>
            <a:cxnSpLocks noChangeShapeType="1"/>
          </p:cNvCxnSpPr>
          <p:nvPr/>
        </p:nvCxnSpPr>
        <p:spPr bwMode="auto">
          <a:xfrm rot="5400000" flipH="1" flipV="1">
            <a:off x="6085733" y="4744168"/>
            <a:ext cx="10795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3" name="Text Box 5"/>
          <p:cNvSpPr txBox="1">
            <a:spLocks noChangeArrowheads="1"/>
          </p:cNvSpPr>
          <p:nvPr/>
        </p:nvSpPr>
        <p:spPr bwMode="auto">
          <a:xfrm>
            <a:off x="6481814" y="3844849"/>
            <a:ext cx="4318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ja-JP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endParaRPr lang="en-US" altLang="ja-JP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8464249" y="142875"/>
            <a:ext cx="46549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ja-JP" sz="2000" dirty="0" smtClean="0">
                <a:solidFill>
                  <a:srgbClr val="00B050"/>
                </a:solidFill>
                <a:ea typeface="メイリオ" pitchFamily="48" charset="-128"/>
                <a:cs typeface="Arial" charset="0"/>
              </a:rPr>
              <a:t>[1]</a:t>
            </a:r>
            <a:endParaRPr lang="en-US" altLang="ja-JP" sz="2000" dirty="0">
              <a:solidFill>
                <a:srgbClr val="00B050"/>
              </a:solidFill>
              <a:ea typeface="メイリオ" pitchFamily="48" charset="-128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0" grpId="0"/>
      <p:bldP spid="110" grpId="0"/>
      <p:bldP spid="112" grpId="0"/>
      <p:bldP spid="113" grpId="0" animBg="1"/>
      <p:bldP spid="114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796131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Strong coupling expansion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562073" y="1052736"/>
            <a:ext cx="763284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(1)</a:t>
            </a:r>
            <a:r>
              <a:rPr lang="en-US" altLang="ja-JP" sz="2000" dirty="0" smtClean="0">
                <a:solidFill>
                  <a:schemeClr val="tx1"/>
                </a:solidFill>
              </a:rPr>
              <a:t> Expand the partition function by β </a:t>
            </a:r>
            <a:r>
              <a:rPr lang="en-US" altLang="ja-JP" sz="1600" dirty="0" smtClean="0">
                <a:solidFill>
                  <a:schemeClr val="tx1"/>
                </a:solidFill>
              </a:rPr>
              <a:t>(</a:t>
            </a:r>
            <a:r>
              <a:rPr lang="en-US" altLang="ja-JP" sz="1600" dirty="0" smtClean="0">
                <a:solidFill>
                  <a:srgbClr val="FF0000"/>
                </a:solidFill>
              </a:rPr>
              <a:t>strong coupling expansion</a:t>
            </a:r>
            <a:r>
              <a:rPr lang="en-US" altLang="ja-JP" sz="1600" dirty="0" smtClean="0">
                <a:solidFill>
                  <a:schemeClr val="tx1"/>
                </a:solidFill>
              </a:rPr>
              <a:t>)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1115616" y="2456006"/>
            <a:ext cx="3024336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O(β</a:t>
            </a:r>
            <a:r>
              <a:rPr lang="en-US" altLang="ja-JP" sz="2000" u="sng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sz="2000" u="sng" dirty="0" smtClean="0">
                <a:solidFill>
                  <a:schemeClr val="tx1"/>
                </a:solidFill>
              </a:rPr>
              <a:t>):</a:t>
            </a:r>
            <a:r>
              <a:rPr lang="en-US" altLang="ja-JP" sz="2000" dirty="0" smtClean="0">
                <a:solidFill>
                  <a:schemeClr val="tx1"/>
                </a:solidFill>
              </a:rPr>
              <a:t> on-site interaction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24" name="Oval 3"/>
          <p:cNvSpPr>
            <a:spLocks noChangeArrowheads="1"/>
          </p:cNvSpPr>
          <p:nvPr/>
        </p:nvSpPr>
        <p:spPr bwMode="auto">
          <a:xfrm rot="5400000">
            <a:off x="7381801" y="2459923"/>
            <a:ext cx="287337" cy="28575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" name="Oval 4"/>
          <p:cNvSpPr>
            <a:spLocks noChangeArrowheads="1"/>
          </p:cNvSpPr>
          <p:nvPr/>
        </p:nvSpPr>
        <p:spPr bwMode="auto">
          <a:xfrm rot="5400000">
            <a:off x="7382595" y="3530691"/>
            <a:ext cx="287338" cy="287338"/>
          </a:xfrm>
          <a:prstGeom prst="ellipse">
            <a:avLst/>
          </a:prstGeom>
          <a:solidFill>
            <a:srgbClr val="0000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6" name="Line 5"/>
          <p:cNvSpPr>
            <a:spLocks noChangeShapeType="1"/>
          </p:cNvSpPr>
          <p:nvPr/>
        </p:nvSpPr>
        <p:spPr bwMode="auto">
          <a:xfrm rot="5400000" flipH="1" flipV="1">
            <a:off x="7132564" y="3137785"/>
            <a:ext cx="785812" cy="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" name="二等辺三角形 30"/>
          <p:cNvSpPr>
            <a:spLocks noChangeArrowheads="1"/>
          </p:cNvSpPr>
          <p:nvPr/>
        </p:nvSpPr>
        <p:spPr bwMode="auto">
          <a:xfrm rot="10800000">
            <a:off x="7739783" y="3030629"/>
            <a:ext cx="142875" cy="222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8" name="Oval 3"/>
          <p:cNvSpPr>
            <a:spLocks noChangeArrowheads="1"/>
          </p:cNvSpPr>
          <p:nvPr/>
        </p:nvSpPr>
        <p:spPr bwMode="auto">
          <a:xfrm rot="5400000">
            <a:off x="7667551" y="3531485"/>
            <a:ext cx="287338" cy="28575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" name="Oval 4"/>
          <p:cNvSpPr>
            <a:spLocks noChangeArrowheads="1"/>
          </p:cNvSpPr>
          <p:nvPr/>
        </p:nvSpPr>
        <p:spPr bwMode="auto">
          <a:xfrm rot="5400000">
            <a:off x="7668345" y="2459129"/>
            <a:ext cx="287337" cy="287338"/>
          </a:xfrm>
          <a:prstGeom prst="ellipse">
            <a:avLst/>
          </a:prstGeom>
          <a:solidFill>
            <a:srgbClr val="0000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" name="Line 5"/>
          <p:cNvSpPr>
            <a:spLocks noChangeShapeType="1"/>
          </p:cNvSpPr>
          <p:nvPr/>
        </p:nvSpPr>
        <p:spPr bwMode="auto">
          <a:xfrm rot="5400000" flipH="1" flipV="1">
            <a:off x="7418314" y="3137785"/>
            <a:ext cx="785812" cy="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1" name="二等辺三角形 34"/>
          <p:cNvSpPr>
            <a:spLocks noChangeArrowheads="1"/>
          </p:cNvSpPr>
          <p:nvPr/>
        </p:nvSpPr>
        <p:spPr bwMode="auto">
          <a:xfrm rot="10800000" flipV="1">
            <a:off x="7454033" y="3030629"/>
            <a:ext cx="142875" cy="222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" name="円/楕円 35"/>
          <p:cNvSpPr>
            <a:spLocks noChangeArrowheads="1"/>
          </p:cNvSpPr>
          <p:nvPr/>
        </p:nvSpPr>
        <p:spPr bwMode="auto">
          <a:xfrm>
            <a:off x="7239720" y="2387691"/>
            <a:ext cx="857250" cy="428625"/>
          </a:xfrm>
          <a:prstGeom prst="ellips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" name="円/楕円 36"/>
          <p:cNvSpPr>
            <a:spLocks noChangeArrowheads="1"/>
          </p:cNvSpPr>
          <p:nvPr/>
        </p:nvSpPr>
        <p:spPr bwMode="auto">
          <a:xfrm>
            <a:off x="7239720" y="3459254"/>
            <a:ext cx="857250" cy="428625"/>
          </a:xfrm>
          <a:prstGeom prst="ellips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38" name="Picture 18" descr="\displaystyle&#10;\textcolor[rgb]{1,0,0}{U_{\tau'}(\mathbf{r},\tau')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120" y="2962366"/>
            <a:ext cx="10048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0" descr="\displaystyle&#10;\textcolor[rgb]{1,0,0}{U^\dag_{\tau'}(\mathbf{r},\tau')}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0445" y="2962366"/>
            <a:ext cx="1073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690463" y="1901402"/>
            <a:ext cx="669674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Decompose into </a:t>
            </a:r>
            <a:r>
              <a:rPr lang="en-US" altLang="ja-JP" sz="2000" dirty="0" smtClean="0">
                <a:solidFill>
                  <a:srgbClr val="FF0000"/>
                </a:solidFill>
              </a:rPr>
              <a:t>short-range</a:t>
            </a:r>
            <a:r>
              <a:rPr lang="en-US" altLang="ja-JP" sz="2000" dirty="0" smtClean="0">
                <a:solidFill>
                  <a:schemeClr val="tx1"/>
                </a:solidFill>
              </a:rPr>
              <a:t> interaction terms.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62073" y="1509388"/>
            <a:ext cx="523349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(2)</a:t>
            </a:r>
            <a:r>
              <a:rPr lang="en-US" altLang="ja-JP" sz="2000" dirty="0" smtClean="0">
                <a:solidFill>
                  <a:schemeClr val="tx1"/>
                </a:solidFill>
              </a:rPr>
              <a:t> Integrate out the link variables.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7" name="右矢印 51"/>
          <p:cNvSpPr>
            <a:spLocks noChangeArrowheads="1"/>
          </p:cNvSpPr>
          <p:nvPr/>
        </p:nvSpPr>
        <p:spPr bwMode="auto">
          <a:xfrm>
            <a:off x="971327" y="1922528"/>
            <a:ext cx="647700" cy="36004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451435" y="2830257"/>
            <a:ext cx="439248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~ Lattice version of </a:t>
            </a:r>
            <a:r>
              <a:rPr lang="en-US" altLang="ja-JP" sz="2000" dirty="0" smtClean="0">
                <a:solidFill>
                  <a:srgbClr val="FF0000"/>
                </a:solidFill>
              </a:rPr>
              <a:t>Hubbard model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562072" y="3415738"/>
            <a:ext cx="523349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(3)</a:t>
            </a:r>
            <a:r>
              <a:rPr lang="en-US" altLang="ja-JP" sz="2000" dirty="0" smtClean="0">
                <a:solidFill>
                  <a:schemeClr val="tx1"/>
                </a:solidFill>
              </a:rPr>
              <a:t> Introduce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bosonic</a:t>
            </a:r>
            <a:r>
              <a:rPr lang="en-US" altLang="ja-JP" sz="2000" dirty="0" smtClean="0">
                <a:solidFill>
                  <a:srgbClr val="FF0000"/>
                </a:solidFill>
              </a:rPr>
              <a:t> auxiliary fields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58487" y="3818029"/>
            <a:ext cx="4610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</a:rPr>
              <a:t>(Extended Hubbard-</a:t>
            </a:r>
            <a:r>
              <a:rPr lang="en-US" altLang="ja-JP" sz="1600" dirty="0" err="1">
                <a:solidFill>
                  <a:schemeClr val="tx1"/>
                </a:solidFill>
              </a:rPr>
              <a:t>Stratonovich</a:t>
            </a:r>
            <a:r>
              <a:rPr lang="en-US" altLang="ja-JP" sz="1600" dirty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transformation)</a:t>
            </a:r>
            <a:endParaRPr lang="ja-JP" altLang="en-US" sz="1600" dirty="0"/>
          </a:p>
        </p:txBody>
      </p:sp>
      <p:pic>
        <p:nvPicPr>
          <p:cNvPr id="1026" name="Picture 2" descr="\begin{align*}&#10;\langle a^\dag(\mathbf{r}_A,\tau)a(\mathbf{r}_A,\tau) - b^\dag(\mathbf{r}_B,\tau)b(\mathbf{r}_B,\tau) \rangle&#10; \sim \textcolor[rgb]{1,0,0}{\sigma_1} + i\textcolor[rgb]{1,0,0}{\sigma_2} (-1)^{\tau}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17" y="4200543"/>
            <a:ext cx="7099586" cy="3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62073" y="4725144"/>
            <a:ext cx="523349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u="sng" dirty="0" smtClean="0">
                <a:solidFill>
                  <a:schemeClr val="tx1"/>
                </a:solidFill>
              </a:rPr>
              <a:t>(4)</a:t>
            </a:r>
            <a:r>
              <a:rPr lang="en-US" altLang="ja-JP" sz="2000" dirty="0" smtClean="0">
                <a:solidFill>
                  <a:schemeClr val="tx1"/>
                </a:solidFill>
              </a:rPr>
              <a:t> Integrate out the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fermionic</a:t>
            </a:r>
            <a:r>
              <a:rPr lang="en-US" altLang="ja-JP" sz="2000" dirty="0" smtClean="0">
                <a:solidFill>
                  <a:schemeClr val="tx1"/>
                </a:solidFill>
              </a:rPr>
              <a:t> fields.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62" name="右矢印 51"/>
          <p:cNvSpPr>
            <a:spLocks noChangeArrowheads="1"/>
          </p:cNvSpPr>
          <p:nvPr/>
        </p:nvSpPr>
        <p:spPr bwMode="auto">
          <a:xfrm>
            <a:off x="1735173" y="5173184"/>
            <a:ext cx="647700" cy="36004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2475386" y="5152058"/>
            <a:ext cx="376460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Effective potential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F</a:t>
            </a:r>
            <a:r>
              <a:rPr lang="en-US" altLang="ja-JP" sz="2000" dirty="0" smtClean="0">
                <a:solidFill>
                  <a:srgbClr val="FF0000"/>
                </a:solidFill>
              </a:rPr>
              <a:t>(σ;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2000" dirty="0" smtClean="0">
                <a:solidFill>
                  <a:srgbClr val="FF0000"/>
                </a:solidFill>
              </a:rPr>
              <a:t>,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t’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58" grpId="0"/>
      <p:bldP spid="46" grpId="0"/>
      <p:bldP spid="47" grpId="0" animBg="1"/>
      <p:bldP spid="49" grpId="0"/>
      <p:bldP spid="50" grpId="0"/>
      <p:bldP spid="2" grpId="0"/>
      <p:bldP spid="61" grpId="0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弧 6"/>
          <p:cNvSpPr/>
          <p:nvPr/>
        </p:nvSpPr>
        <p:spPr bwMode="auto">
          <a:xfrm>
            <a:off x="-1023178" y="2278462"/>
            <a:ext cx="3888432" cy="3888432"/>
          </a:xfrm>
          <a:prstGeom prst="arc">
            <a:avLst>
              <a:gd name="adj1" fmla="val 15675066"/>
              <a:gd name="adj2" fmla="val 36064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642938" y="142875"/>
            <a:ext cx="8501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4000" dirty="0" smtClean="0">
                <a:solidFill>
                  <a:srgbClr val="000000"/>
                </a:solidFill>
              </a:rPr>
              <a:t>Order parameters</a:t>
            </a:r>
            <a:endParaRPr lang="en-US" altLang="ja-JP" sz="4000" i="1" dirty="0">
              <a:solidFill>
                <a:srgbClr val="000000"/>
              </a:solidFill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28625" y="0"/>
            <a:ext cx="1588" cy="1214438"/>
          </a:xfrm>
          <a:prstGeom prst="line">
            <a:avLst/>
          </a:prstGeom>
          <a:noFill/>
          <a:ln w="7632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138113" y="928688"/>
            <a:ext cx="8439150" cy="1587"/>
          </a:xfrm>
          <a:prstGeom prst="line">
            <a:avLst/>
          </a:prstGeom>
          <a:noFill/>
          <a:ln w="7632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3" name="Picture 2" descr="\displaystyle&#10;F_\mathrm{eff}(\sigma) = \frac{(\textcolor[rgb]{1,0,0}{\sigma_1}-2m)^2+\textcolor[rgb]{0,0,0.6}{\sigma_2^2}}{2} -\int d^2\mathbf{k} \ln\left[\left(\frac{\textcolor[rgb]{1,0,0}{\sigma_1}}{2}-2t'\mathrm{Im}(\mathbf{k})\right)^2&#10;+\left(\frac{\textcolor[rgb]{0,0,0.6}{\sigma_2}}{2}\right)^2 +|t\Phi(\mathbf{k})|^2\right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733256"/>
            <a:ext cx="8424936" cy="612505"/>
          </a:xfrm>
          <a:prstGeom prst="rect">
            <a:avLst/>
          </a:prstGeom>
          <a:noFill/>
        </p:spPr>
      </p:pic>
      <p:cxnSp>
        <p:nvCxnSpPr>
          <p:cNvPr id="3" name="直線矢印コネクタ 2"/>
          <p:cNvCxnSpPr/>
          <p:nvPr/>
        </p:nvCxnSpPr>
        <p:spPr bwMode="auto">
          <a:xfrm flipV="1">
            <a:off x="921038" y="1484000"/>
            <a:ext cx="0" cy="273867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 flipV="1">
            <a:off x="921038" y="4222678"/>
            <a:ext cx="2448272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274925" y="3807414"/>
            <a:ext cx="187314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σ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1600" dirty="0" smtClean="0">
                <a:solidFill>
                  <a:schemeClr val="tx1"/>
                </a:solidFill>
              </a:rPr>
              <a:t>(=x-direction)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921038" y="1408880"/>
            <a:ext cx="19442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σ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ja-JP" sz="1600" dirty="0" smtClean="0">
                <a:solidFill>
                  <a:schemeClr val="tx1"/>
                </a:solidFill>
              </a:rPr>
              <a:t>(=z-direction)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2" name="下矢印 11"/>
          <p:cNvSpPr/>
          <p:nvPr/>
        </p:nvSpPr>
        <p:spPr bwMode="auto">
          <a:xfrm flipV="1">
            <a:off x="705014" y="2065866"/>
            <a:ext cx="432048" cy="2135829"/>
          </a:xfrm>
          <a:prstGeom prst="downArrow">
            <a:avLst>
              <a:gd name="adj1" fmla="val 50000"/>
              <a:gd name="adj2" fmla="val 87906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08324" y="1757153"/>
            <a:ext cx="73371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dirty="0" smtClean="0">
                <a:solidFill>
                  <a:srgbClr val="FF0000"/>
                </a:solidFill>
              </a:rPr>
              <a:t>t’</a:t>
            </a:r>
            <a:r>
              <a:rPr lang="en-US" altLang="ja-JP" sz="2000" dirty="0" smtClean="0">
                <a:solidFill>
                  <a:schemeClr val="tx1"/>
                </a:solidFill>
              </a:rPr>
              <a:t>,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m</a:t>
            </a:r>
            <a:endParaRPr lang="en-US" altLang="ja-JP" sz="2000" i="1" dirty="0">
              <a:solidFill>
                <a:srgbClr val="FF0000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659059" y="4941168"/>
            <a:ext cx="417629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σ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</a:rPr>
              <a:t> and σ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</a:rPr>
              <a:t> should be distinguished.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\begin{align*}&#10;\sigma = \textcolor[rgb]{1,0,0}{\sigma_1}+ i\textcolor[rgb]{1,0,0}{\sigma_2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26" y="1287293"/>
            <a:ext cx="1616385" cy="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 bwMode="auto">
          <a:xfrm>
            <a:off x="3131841" y="1214438"/>
            <a:ext cx="2016224" cy="3955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377884" y="1663575"/>
            <a:ext cx="53705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|σ| : imbalance between two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sublattices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30070" y="2042203"/>
            <a:ext cx="464232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dirty="0" smtClean="0">
                <a:solidFill>
                  <a:schemeClr val="tx1"/>
                </a:solidFill>
              </a:rPr>
              <a:t>θ </a:t>
            </a:r>
            <a:r>
              <a:rPr lang="en-US" altLang="ja-JP" sz="2000" dirty="0" smtClean="0">
                <a:solidFill>
                  <a:schemeClr val="tx1"/>
                </a:solidFill>
              </a:rPr>
              <a:t>: direction in the U(1) spin subspace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" name="左中かっこ 3"/>
          <p:cNvSpPr/>
          <p:nvPr/>
        </p:nvSpPr>
        <p:spPr bwMode="auto">
          <a:xfrm>
            <a:off x="3250575" y="1757153"/>
            <a:ext cx="118735" cy="52130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>
            <a:off x="3274925" y="2524502"/>
            <a:ext cx="576064" cy="34103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850988" y="2493872"/>
            <a:ext cx="48974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dirty="0">
                <a:solidFill>
                  <a:schemeClr val="tx1"/>
                </a:solidFill>
              </a:rPr>
              <a:t>σ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: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antiferromagnetism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(spin density wave)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145174" y="4539188"/>
            <a:ext cx="643208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000" i="1" dirty="0" smtClean="0">
                <a:solidFill>
                  <a:schemeClr val="tx1"/>
                </a:solidFill>
              </a:rPr>
              <a:t>t’</a:t>
            </a:r>
            <a:r>
              <a:rPr lang="en-US" altLang="ja-JP" sz="2000" dirty="0" smtClean="0">
                <a:solidFill>
                  <a:schemeClr val="tx1"/>
                </a:solidFill>
              </a:rPr>
              <a:t> and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m</a:t>
            </a:r>
            <a:r>
              <a:rPr lang="en-US" altLang="ja-JP" sz="2000" dirty="0" smtClean="0">
                <a:solidFill>
                  <a:schemeClr val="tx1"/>
                </a:solidFill>
              </a:rPr>
              <a:t> breaks spin symmetry </a:t>
            </a:r>
            <a:r>
              <a:rPr lang="en-US" altLang="ja-JP" sz="2000" u="sng" dirty="0" smtClean="0">
                <a:solidFill>
                  <a:schemeClr val="tx1"/>
                </a:solidFill>
              </a:rPr>
              <a:t>in z-direction</a:t>
            </a:r>
            <a:r>
              <a:rPr lang="en-US" altLang="ja-JP" sz="2000" dirty="0" smtClean="0">
                <a:solidFill>
                  <a:schemeClr val="tx1"/>
                </a:solidFill>
              </a:rPr>
              <a:t> explicitly.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1086" y="295501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round/>
          <a:headEnd/>
          <a:tailEnd/>
        </a:ln>
      </a:spPr>
      <a:bodyPr lIns="90000" tIns="45000" rIns="90000" bIns="45000"/>
      <a:lstStyle>
        <a:defPPr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20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18890</TotalTime>
  <Words>1764</Words>
  <Application>Microsoft Office PowerPoint</Application>
  <PresentationFormat>画面に合わせる (4:3)</PresentationFormat>
  <Paragraphs>319</Paragraphs>
  <Slides>34</Slides>
  <Notes>34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Araki</dc:creator>
  <cp:lastModifiedBy>Yasufumi Araki</cp:lastModifiedBy>
  <cp:revision>2802</cp:revision>
  <cp:lastPrinted>1601-01-01T00:00:00Z</cp:lastPrinted>
  <dcterms:created xsi:type="dcterms:W3CDTF">2010-03-11T05:33:23Z</dcterms:created>
  <dcterms:modified xsi:type="dcterms:W3CDTF">2013-07-30T09:49:56Z</dcterms:modified>
</cp:coreProperties>
</file>